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83" r:id="rId3"/>
    <p:sldId id="269" r:id="rId4"/>
    <p:sldId id="263" r:id="rId5"/>
    <p:sldId id="277" r:id="rId6"/>
    <p:sldId id="281" r:id="rId7"/>
    <p:sldId id="279" r:id="rId8"/>
    <p:sldId id="261" r:id="rId9"/>
    <p:sldId id="265" r:id="rId10"/>
    <p:sldId id="267" r:id="rId11"/>
    <p:sldId id="272" r:id="rId12"/>
    <p:sldId id="273" r:id="rId13"/>
    <p:sldId id="276" r:id="rId14"/>
    <p:sldId id="278" r:id="rId15"/>
    <p:sldId id="28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764704"/>
            <a:ext cx="8640960" cy="352839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образовательного пространства района Текстильщики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99592" y="5085184"/>
            <a:ext cx="7854696" cy="1440160"/>
          </a:xfrm>
        </p:spPr>
        <p:txBody>
          <a:bodyPr>
            <a:normAutofit lnSpcReduction="10000"/>
          </a:bodyPr>
          <a:lstStyle/>
          <a:p>
            <a:r>
              <a:rPr lang="ru-RU" sz="2000" i="1" dirty="0" smtClean="0"/>
              <a:t>Председатель межрайонного совета директоров образовательных организаций районов Лефортово, Нижегородский, Текстильщики, Кузьминки</a:t>
            </a:r>
          </a:p>
          <a:p>
            <a:r>
              <a:rPr lang="ru-RU" sz="2800" b="1" dirty="0" smtClean="0"/>
              <a:t>Зинкевич Ирина Витальевна </a:t>
            </a:r>
            <a:endParaRPr lang="ru-RU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571" y="332656"/>
            <a:ext cx="8739081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Контингент детей с ограниченными            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возможностями здоровья</a:t>
            </a:r>
            <a:r>
              <a:rPr lang="ru-RU" sz="3600" b="1" dirty="0"/>
              <a:t>		</a:t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6692" y="1268760"/>
            <a:ext cx="8640960" cy="440776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637711"/>
              </p:ext>
            </p:extLst>
          </p:nvPr>
        </p:nvGraphicFramePr>
        <p:xfrm>
          <a:off x="107506" y="1052736"/>
          <a:ext cx="8928991" cy="176095"/>
        </p:xfrm>
        <a:graphic>
          <a:graphicData uri="http://schemas.openxmlformats.org/drawingml/2006/table">
            <a:tbl>
              <a:tblPr/>
              <a:tblGrid>
                <a:gridCol w="1908439"/>
                <a:gridCol w="711090"/>
                <a:gridCol w="676118"/>
                <a:gridCol w="676118"/>
                <a:gridCol w="722746"/>
                <a:gridCol w="827661"/>
                <a:gridCol w="874291"/>
                <a:gridCol w="874291"/>
                <a:gridCol w="865548"/>
                <a:gridCol w="792689"/>
              </a:tblGrid>
              <a:tr h="144016"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5" marR="8455" marT="84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895870"/>
              </p:ext>
            </p:extLst>
          </p:nvPr>
        </p:nvGraphicFramePr>
        <p:xfrm>
          <a:off x="256692" y="1340767"/>
          <a:ext cx="8640960" cy="5118578"/>
        </p:xfrm>
        <a:graphic>
          <a:graphicData uri="http://schemas.openxmlformats.org/drawingml/2006/table">
            <a:tbl>
              <a:tblPr firstRow="1" firstCol="1" bandRow="1"/>
              <a:tblGrid>
                <a:gridCol w="2401583"/>
                <a:gridCol w="2160240"/>
                <a:gridCol w="1918049"/>
                <a:gridCol w="2161088"/>
              </a:tblGrid>
              <a:tr h="17040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 обучающихся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Дети с ОВЗ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детей с ОВЗ от общего числа обучающихся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7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СКОШИ № 65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4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СКОШ </a:t>
                      </a: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VIII </a:t>
                      </a: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вида № 482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277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277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7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СОШ № 484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666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7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СОШ № 654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2899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7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СОШ № 687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1597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158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9,9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7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КШИ № 9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7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СОШ № 2088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1729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1,09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7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7688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8,3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8078" y="5486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Государственно-общественное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971" y="1916832"/>
            <a:ext cx="8229600" cy="4389120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Управляющие советы</a:t>
            </a:r>
          </a:p>
          <a:p>
            <a:pPr algn="just"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Проект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Правительства Москвы по разработке оптимальной модели формирования управляющего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совета </a:t>
            </a:r>
          </a:p>
          <a:p>
            <a:pPr algn="just"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Открытая приёмная» 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Городское онлайн-собрание для родителей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7126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7" y="260648"/>
            <a:ext cx="8020007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Благоустройство территорий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0566785"/>
              </p:ext>
            </p:extLst>
          </p:nvPr>
        </p:nvGraphicFramePr>
        <p:xfrm>
          <a:off x="179512" y="836712"/>
          <a:ext cx="8784977" cy="592154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19818"/>
                <a:gridCol w="2892550"/>
                <a:gridCol w="1944216"/>
                <a:gridCol w="3528393"/>
              </a:tblGrid>
              <a:tr h="8740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Адреса образовательных учреждений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Объем финансирования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Виды работ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05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Государственное бюджетное образовательное учреждение города Москвы средняя общеобразовательная школа № 654</a:t>
                      </a:r>
                      <a:b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ул.Люблинская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д.45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7555,98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  Устройство детской площадки с установкой МАФ     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   Ремонт газонов                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3.Устройство прогулочной площадки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4.Замена асфальта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5.Установка бордюрного камня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8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Государственное бюджетное образовательное учреждение детский сад № 654 (д/с № 1030)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ул.Чистова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д.10а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4571,93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 Ремонт асфальта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   Посадка кустарников                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Ремонт двухсторонней веранды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4.Усановка бордюрного камня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5.Обустройство контейнерной площадки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 Устройство спортивной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площадки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3665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Благоустройство территорий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742733"/>
              </p:ext>
            </p:extLst>
          </p:nvPr>
        </p:nvGraphicFramePr>
        <p:xfrm>
          <a:off x="179512" y="980728"/>
          <a:ext cx="8784975" cy="501658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19818"/>
                <a:gridCol w="2608263"/>
                <a:gridCol w="2082228"/>
                <a:gridCol w="3674666"/>
              </a:tblGrid>
              <a:tr h="28083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Государственное бюджетное образовательное учреждение детский сад № 687 (д/с № 884)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ул.1-я Текстильщиков, д.11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2864,86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1.Установкой МАФ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 Ремонт ограждения 6 секций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3.Замена покрытия на 5-ти игровых площадках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 Устройство спортивной площадки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49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Государственное бюджетное образовательное учреждение детский сад № 654 (д/с № 2173)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ул.7-я Текстильщиков, д.4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3089,33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1.Ремонт 6-ти веранд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 Устройство спортивной площадки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Замена асфальта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447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683568" y="332656"/>
            <a:ext cx="8003232" cy="5154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Благоустройство территорий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2207253"/>
              </p:ext>
            </p:extLst>
          </p:nvPr>
        </p:nvGraphicFramePr>
        <p:xfrm>
          <a:off x="251520" y="1196752"/>
          <a:ext cx="8640960" cy="46805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12936"/>
                <a:gridCol w="2565504"/>
                <a:gridCol w="2048093"/>
                <a:gridCol w="3614427"/>
              </a:tblGrid>
              <a:tr h="41434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Государственное бюджетное образовательное учреждение города Москвы средняя общеобразовательная школа № 1367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(школа № 488)</a:t>
                      </a:r>
                      <a:b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Волжский б-р, д.16/2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8217,89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1.Замена ограждения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1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26300,00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9917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 smtClean="0">
                <a:solidFill>
                  <a:schemeClr val="accent2">
                    <a:lumMod val="75000"/>
                  </a:schemeClr>
                </a:solidFill>
              </a:rPr>
              <a:t>Спасибо </a:t>
            </a:r>
          </a:p>
          <a:p>
            <a:pPr marL="0" indent="0" algn="ctr">
              <a:buNone/>
            </a:pPr>
            <a:r>
              <a:rPr lang="ru-RU" sz="6600" dirty="0" smtClean="0">
                <a:solidFill>
                  <a:schemeClr val="accent2">
                    <a:lumMod val="75000"/>
                  </a:schemeClr>
                </a:solidFill>
              </a:rPr>
              <a:t>за внимание</a:t>
            </a:r>
            <a:endParaRPr lang="ru-RU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341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Образовательное пространство района Текстильщики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870257"/>
            <a:ext cx="8229600" cy="438912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комплексы-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484, 654, 687,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2088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Кадетская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школа – интернат «Московский пансион государственных воспитанниц»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9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Специальная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(коррекционная) общеобразовательная школа VIII вида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482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Специальная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(коррекционная) школа-интернат I вида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№ 65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Дворец творчества детей и молодёжи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им.А.П.Гайдара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Дошкольные отделения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образовательных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513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04088"/>
            <a:ext cx="8219256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b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учреждений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495341"/>
              </p:ext>
            </p:extLst>
          </p:nvPr>
        </p:nvGraphicFramePr>
        <p:xfrm>
          <a:off x="107504" y="1340768"/>
          <a:ext cx="8934803" cy="5365894"/>
        </p:xfrm>
        <a:graphic>
          <a:graphicData uri="http://schemas.openxmlformats.org/drawingml/2006/table">
            <a:tbl>
              <a:tblPr firstRow="1" firstCol="1" bandRow="1"/>
              <a:tblGrid>
                <a:gridCol w="2520280"/>
                <a:gridCol w="2382076"/>
                <a:gridCol w="4032447"/>
              </a:tblGrid>
              <a:tr h="106677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организации района Текстильщики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Реорганизованные</a:t>
                      </a:r>
                    </a:p>
                    <a:p>
                      <a:pPr algn="ctr"/>
                      <a:r>
                        <a:rPr lang="ru-RU" b="1" dirty="0" smtClean="0"/>
                        <a:t>школы</a:t>
                      </a:r>
                      <a:endParaRPr lang="ru-RU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Дошкольные образовательные учреждения, вошедшие в состав образовательной организации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04">
                <a:tc gridSpan="3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комплексы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73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484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1343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73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654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 475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464, 971, 1030, 2173 (2 корпуса)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73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687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1275, 884, 499, 88 (2 корпуса)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41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2088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489, 841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433, 1304, 1490, 1941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730">
                <a:tc gridSpan="3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проходили процедуры реорганизации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746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Кадетская школа – интернат «Московский пансион государственных воспитанниц»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746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65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Специальная (коррекционная) общеобразовательная школа-интернат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746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482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Специальная (коррекционная) общеобразовательная школа 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VIII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вида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12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5528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 2014-2015 учебный год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исленность  сотрудников -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1045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человек, из них:                             - педагогических работников в школах -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446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            - сотрудники дошкольных отделений –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человека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административный аппарат и другие -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Численность обучающихся -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7688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человек, из них:                                                                    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5465 -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учащиеся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- 2223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воспитанники дошкольных отделений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26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 –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518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Будущих выпускников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- 369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Медалисты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2245286"/>
              </p:ext>
            </p:extLst>
          </p:nvPr>
        </p:nvGraphicFramePr>
        <p:xfrm>
          <a:off x="179512" y="980728"/>
          <a:ext cx="8856981" cy="5599524"/>
        </p:xfrm>
        <a:graphic>
          <a:graphicData uri="http://schemas.openxmlformats.org/drawingml/2006/table">
            <a:tbl>
              <a:tblPr firstRow="1" firstCol="1" bandRow="1"/>
              <a:tblGrid>
                <a:gridCol w="1248074"/>
                <a:gridCol w="1621303"/>
                <a:gridCol w="1321273"/>
                <a:gridCol w="1650575"/>
                <a:gridCol w="1650575"/>
                <a:gridCol w="1365181"/>
              </a:tblGrid>
              <a:tr h="666072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ОО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Награждённые медалями «За особые успехи в учении» РФ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Награжденные медалями «За особые успехи в обучении» в городе Москве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42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Имеют итоговые отметки «отлично» и 220 баллов по трем предметам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Имеют 100 баллов ЕГЭ по одному предмету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Победители и призеры Всероссийской олимпиады школьников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Кол-во полученных медалей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0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0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484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0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654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0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687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0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2088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0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5524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003232" cy="50405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Профильное обучение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3875247"/>
              </p:ext>
            </p:extLst>
          </p:nvPr>
        </p:nvGraphicFramePr>
        <p:xfrm>
          <a:off x="251519" y="836710"/>
          <a:ext cx="8640960" cy="5760641"/>
        </p:xfrm>
        <a:graphic>
          <a:graphicData uri="http://schemas.openxmlformats.org/drawingml/2006/table">
            <a:tbl>
              <a:tblPr firstRow="1" firstCol="1" bandRow="1"/>
              <a:tblGrid>
                <a:gridCol w="4320480"/>
                <a:gridCol w="4320480"/>
              </a:tblGrid>
              <a:tr h="4431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Профиль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ОО /предметы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126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Универсальный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484/ алгебра, русский язык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1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687/ алгебра, русский язык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1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2088/ алгебра, русский язык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93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Социально-экономический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2088/ алгебра, русский язык, обществознание (экономика, право)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6252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Социально-гуманитарный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687/ алгебра, русский язык, обществознание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5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654/русский язык, обществознание, история, право, литература (расширенный курс)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9849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1634744"/>
              </p:ext>
            </p:extLst>
          </p:nvPr>
        </p:nvGraphicFramePr>
        <p:xfrm>
          <a:off x="179511" y="908720"/>
          <a:ext cx="8712968" cy="5438955"/>
        </p:xfrm>
        <a:graphic>
          <a:graphicData uri="http://schemas.openxmlformats.org/drawingml/2006/table">
            <a:tbl>
              <a:tblPr firstRow="1" firstCol="1" bandRow="1"/>
              <a:tblGrid>
                <a:gridCol w="2774352"/>
                <a:gridCol w="5938616"/>
              </a:tblGrid>
              <a:tr h="10816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Информационно-технологический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2088/ алгебра, русский язык, информатика и ИКТ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6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Естественно-научный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654/ Математика, биология, физика, химия (расширенный курс)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304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Обучение в системе индивидуальных учебных планов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2088/алгебра, русский язык, обществознание (экономика и право), история, физика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2531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№654/алгебра, геометрия, физика, химия,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биология, география, литература, история, обществознание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003232" cy="50405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Профильное обучение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516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47248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Победители и призеры Всероссийской олимпиады школьников 2013-2014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Текстильщики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45432"/>
            <a:ext cx="8579296" cy="5112568"/>
          </a:xfrm>
        </p:spPr>
        <p:txBody>
          <a:bodyPr>
            <a:normAutofit/>
          </a:bodyPr>
          <a:lstStyle/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695060"/>
              </p:ext>
            </p:extLst>
          </p:nvPr>
        </p:nvGraphicFramePr>
        <p:xfrm>
          <a:off x="395537" y="1745429"/>
          <a:ext cx="8435279" cy="4766868"/>
        </p:xfrm>
        <a:graphic>
          <a:graphicData uri="http://schemas.openxmlformats.org/drawingml/2006/table">
            <a:tbl>
              <a:tblPr firstRow="1" firstCol="1" bandRow="1"/>
              <a:tblGrid>
                <a:gridCol w="1224135"/>
                <a:gridCol w="1944216"/>
                <a:gridCol w="1891758"/>
                <a:gridCol w="1564626"/>
                <a:gridCol w="1810544"/>
              </a:tblGrid>
              <a:tr h="67255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 ОО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Окружной этап 2013-2014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Городской этап 2013-2014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25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Призеры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Победители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Призеры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Победители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5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 484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5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 654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5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 687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5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 2088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5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 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8029" y="260648"/>
            <a:ext cx="8147248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 – 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победители проектов и грантов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3" y="692696"/>
            <a:ext cx="8368221" cy="604867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КШИ № 9 - Почетный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 Международного конкурса «Инновации и развитие»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654 - Диплом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 Лауреата Гранта Мэра Москвы в сфере образования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484 - Дипломом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степени Городского конкурса социальных проектов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Изменим мир 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лучшему», 3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во Всероссийской дистанционной олимпиаде по математике проекта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Инфоурок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687- победитель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«Школа новых технологий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482- победитель Межрегионального фестиваля «Дорога безопасности»,3 место в Спартакиаде «Равные возможности»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415</TotalTime>
  <Words>888</Words>
  <Application>Microsoft Office PowerPoint</Application>
  <PresentationFormat>Экран (4:3)</PresentationFormat>
  <Paragraphs>263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Calibri</vt:lpstr>
      <vt:lpstr>Constantia</vt:lpstr>
      <vt:lpstr>Times New Roman</vt:lpstr>
      <vt:lpstr>Wingdings 2</vt:lpstr>
      <vt:lpstr>Поток</vt:lpstr>
      <vt:lpstr>Развитие образовательного пространства района Текстильщики</vt:lpstr>
      <vt:lpstr>Образовательное пространство района Текстильщики</vt:lpstr>
      <vt:lpstr>Реорганизация  образовательных учреждений</vt:lpstr>
      <vt:lpstr> 2014-2015 учебный год</vt:lpstr>
      <vt:lpstr>Медалисты</vt:lpstr>
      <vt:lpstr>Профильное обучение</vt:lpstr>
      <vt:lpstr>Профильное обучение</vt:lpstr>
      <vt:lpstr>Победители и призеры Всероссийской олимпиады школьников 2013-2014 района Текстильщики </vt:lpstr>
      <vt:lpstr>Школы –  победители проектов и грантов</vt:lpstr>
      <vt:lpstr>     Контингент детей с ограниченными                               возможностями здоровья   </vt:lpstr>
      <vt:lpstr>Государственно-общественное управление</vt:lpstr>
      <vt:lpstr> Благоустройство территорий</vt:lpstr>
      <vt:lpstr>Благоустройство территорий</vt:lpstr>
      <vt:lpstr>Благоустройство территорий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Чибисова</dc:creator>
  <cp:lastModifiedBy>user</cp:lastModifiedBy>
  <cp:revision>56</cp:revision>
  <dcterms:created xsi:type="dcterms:W3CDTF">2014-12-02T04:13:33Z</dcterms:created>
  <dcterms:modified xsi:type="dcterms:W3CDTF">2015-03-17T09:07:05Z</dcterms:modified>
</cp:coreProperties>
</file>