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7" r:id="rId2"/>
    <p:sldId id="310" r:id="rId3"/>
    <p:sldId id="311" r:id="rId4"/>
    <p:sldId id="370" r:id="rId5"/>
    <p:sldId id="371" r:id="rId6"/>
    <p:sldId id="369" r:id="rId7"/>
    <p:sldId id="354" r:id="rId8"/>
    <p:sldId id="365" r:id="rId9"/>
    <p:sldId id="366" r:id="rId10"/>
    <p:sldId id="367" r:id="rId11"/>
    <p:sldId id="368" r:id="rId12"/>
    <p:sldId id="377" r:id="rId13"/>
    <p:sldId id="378" r:id="rId14"/>
    <p:sldId id="379" r:id="rId15"/>
    <p:sldId id="381" r:id="rId16"/>
    <p:sldId id="382" r:id="rId17"/>
    <p:sldId id="383" r:id="rId18"/>
    <p:sldId id="384" r:id="rId19"/>
    <p:sldId id="385" r:id="rId20"/>
    <p:sldId id="312" r:id="rId21"/>
    <p:sldId id="317" r:id="rId22"/>
    <p:sldId id="315" r:id="rId23"/>
    <p:sldId id="389" r:id="rId24"/>
    <p:sldId id="313" r:id="rId25"/>
    <p:sldId id="363" r:id="rId26"/>
    <p:sldId id="386" r:id="rId27"/>
    <p:sldId id="390" r:id="rId28"/>
    <p:sldId id="391" r:id="rId29"/>
    <p:sldId id="393" r:id="rId30"/>
    <p:sldId id="392" r:id="rId31"/>
    <p:sldId id="394" r:id="rId32"/>
    <p:sldId id="395" r:id="rId33"/>
    <p:sldId id="396" r:id="rId34"/>
    <p:sldId id="397" r:id="rId35"/>
    <p:sldId id="398" r:id="rId36"/>
    <p:sldId id="387" r:id="rId37"/>
    <p:sldId id="388" r:id="rId38"/>
    <p:sldId id="372" r:id="rId39"/>
    <p:sldId id="283" r:id="rId40"/>
  </p:sldIdLst>
  <p:sldSz cx="10693400" cy="7561263"/>
  <p:notesSz cx="6742113" cy="9875838"/>
  <p:defaultTextStyle>
    <a:defPPr>
      <a:defRPr lang="ru-RU"/>
    </a:defPPr>
    <a:lvl1pPr marL="0" algn="l" defTabSz="104267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335" algn="l" defTabSz="104267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305" algn="l" defTabSz="104267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640" algn="l" defTabSz="104267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975" algn="l" defTabSz="104267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945" algn="l" defTabSz="104267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280" algn="l" defTabSz="104267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15" algn="l" defTabSz="104267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950" algn="l" defTabSz="104267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BC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707" autoAdjust="0"/>
  </p:normalViewPr>
  <p:slideViewPr>
    <p:cSldViewPr>
      <p:cViewPr varScale="1">
        <p:scale>
          <a:sx n="104" d="100"/>
          <a:sy n="104" d="100"/>
        </p:scale>
        <p:origin x="1302" y="84"/>
      </p:cViewPr>
      <p:guideLst>
        <p:guide orient="horz" pos="2381"/>
        <p:guide pos="33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317" cy="494345"/>
          </a:xfrm>
          <a:prstGeom prst="rect">
            <a:avLst/>
          </a:prstGeom>
        </p:spPr>
        <p:txBody>
          <a:bodyPr vert="horz" lIns="90855" tIns="45427" rIns="90855" bIns="4542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222" y="0"/>
            <a:ext cx="2922317" cy="494345"/>
          </a:xfrm>
          <a:prstGeom prst="rect">
            <a:avLst/>
          </a:prstGeom>
        </p:spPr>
        <p:txBody>
          <a:bodyPr vert="horz" lIns="90855" tIns="45427" rIns="90855" bIns="45427" rtlCol="0"/>
          <a:lstStyle>
            <a:lvl1pPr algn="r">
              <a:defRPr sz="1200"/>
            </a:lvl1pPr>
          </a:lstStyle>
          <a:p>
            <a:fld id="{5A29D5CC-8C6E-4173-A7C8-7D5CD99E453B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16000" y="1235075"/>
            <a:ext cx="471011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55" tIns="45427" rIns="90855" bIns="4542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897" y="4752343"/>
            <a:ext cx="5394320" cy="3888423"/>
          </a:xfrm>
          <a:prstGeom prst="rect">
            <a:avLst/>
          </a:prstGeom>
        </p:spPr>
        <p:txBody>
          <a:bodyPr vert="horz" lIns="90855" tIns="45427" rIns="90855" bIns="4542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1493"/>
            <a:ext cx="2922317" cy="494345"/>
          </a:xfrm>
          <a:prstGeom prst="rect">
            <a:avLst/>
          </a:prstGeom>
        </p:spPr>
        <p:txBody>
          <a:bodyPr vert="horz" lIns="90855" tIns="45427" rIns="90855" bIns="4542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222" y="9381493"/>
            <a:ext cx="2922317" cy="494345"/>
          </a:xfrm>
          <a:prstGeom prst="rect">
            <a:avLst/>
          </a:prstGeom>
        </p:spPr>
        <p:txBody>
          <a:bodyPr vert="horz" lIns="90855" tIns="45427" rIns="90855" bIns="45427" rtlCol="0" anchor="b"/>
          <a:lstStyle>
            <a:lvl1pPr algn="r">
              <a:defRPr sz="1200"/>
            </a:lvl1pPr>
          </a:lstStyle>
          <a:p>
            <a:fld id="{2195EB61-2CF4-42F2-826A-D7E0D8F7EC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755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263459"/>
            <a:ext cx="10693400" cy="3297804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0693400" cy="426345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924296"/>
            <a:ext cx="10693400" cy="252042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764295"/>
            <a:ext cx="10693400" cy="56289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3521" y="5570666"/>
            <a:ext cx="6592170" cy="972577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chemeClr val="tx2"/>
                </a:solidFill>
              </a:defRPr>
            </a:lvl1pPr>
            <a:lvl2pPr marL="521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F5393-C43D-4D53-952D-0B34429A728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6116" y="3453495"/>
            <a:ext cx="8391174" cy="1977050"/>
          </a:xfrm>
          <a:effectLst/>
        </p:spPr>
        <p:txBody>
          <a:bodyPr>
            <a:noAutofit/>
          </a:bodyPr>
          <a:lstStyle>
            <a:lvl1pPr marL="730250" indent="-521335" algn="l">
              <a:defRPr sz="6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792" y="806534"/>
            <a:ext cx="7485380" cy="38310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C6BCA-7822-4D2A-AFA2-ACC4ABD24BB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49256" y="415128"/>
            <a:ext cx="2406015" cy="577551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7366" y="806534"/>
            <a:ext cx="5647583" cy="53966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70E58-8B2F-4BD5-8B85-BF481194970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EE66B4-88EF-4027-91F2-9BAADB79C73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36675" y="806535"/>
            <a:ext cx="7485380" cy="3831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263459"/>
            <a:ext cx="10693400" cy="3297804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0693400" cy="426345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924296"/>
            <a:ext cx="10693400" cy="252042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764295"/>
            <a:ext cx="10693400" cy="56289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709" y="2395445"/>
            <a:ext cx="6977684" cy="2671851"/>
          </a:xfrm>
          <a:effectLst/>
        </p:spPr>
        <p:txBody>
          <a:bodyPr anchor="b"/>
          <a:lstStyle>
            <a:lvl1pPr algn="r">
              <a:defRPr sz="52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65129" y="5079995"/>
            <a:ext cx="6982161" cy="921133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2133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30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9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9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2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9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A5481F-3101-4E4F-88CF-3BB0F1DD407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925049-385A-4662-A828-558E2ECC5E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36674" y="806534"/>
            <a:ext cx="3913784" cy="3831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32247" y="806535"/>
            <a:ext cx="3913784" cy="3831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6675" y="806535"/>
            <a:ext cx="3913784" cy="705367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7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21335" indent="0">
              <a:buNone/>
              <a:defRPr sz="2300" b="1"/>
            </a:lvl2pPr>
            <a:lvl3pPr marL="1043305" indent="0">
              <a:buNone/>
              <a:defRPr sz="2100" b="1"/>
            </a:lvl3pPr>
            <a:lvl4pPr marL="1564640" indent="0">
              <a:buNone/>
              <a:defRPr sz="1800" b="1"/>
            </a:lvl4pPr>
            <a:lvl5pPr marL="2085975" indent="0">
              <a:buNone/>
              <a:defRPr sz="1800" b="1"/>
            </a:lvl5pPr>
            <a:lvl6pPr marL="2607945" indent="0">
              <a:buNone/>
              <a:defRPr sz="1800" b="1"/>
            </a:lvl6pPr>
            <a:lvl7pPr marL="3129280" indent="0">
              <a:buNone/>
              <a:defRPr sz="1800" b="1"/>
            </a:lvl7pPr>
            <a:lvl8pPr marL="3650615" indent="0">
              <a:buNone/>
              <a:defRPr sz="1800" b="1"/>
            </a:lvl8pPr>
            <a:lvl9pPr marL="417195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52401" y="1543926"/>
            <a:ext cx="3913784" cy="3024505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4762" y="806535"/>
            <a:ext cx="3913784" cy="705367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7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21335" indent="0">
              <a:buNone/>
              <a:defRPr sz="2300" b="1"/>
            </a:lvl2pPr>
            <a:lvl3pPr marL="1043305" indent="0">
              <a:buNone/>
              <a:defRPr sz="2100" b="1"/>
            </a:lvl3pPr>
            <a:lvl4pPr marL="1564640" indent="0">
              <a:buNone/>
              <a:defRPr sz="1800" b="1"/>
            </a:lvl4pPr>
            <a:lvl5pPr marL="2085975" indent="0">
              <a:buNone/>
              <a:defRPr sz="1800" b="1"/>
            </a:lvl5pPr>
            <a:lvl6pPr marL="2607945" indent="0">
              <a:buNone/>
              <a:defRPr sz="1800" b="1"/>
            </a:lvl6pPr>
            <a:lvl7pPr marL="3129280" indent="0">
              <a:buNone/>
              <a:defRPr sz="1800" b="1"/>
            </a:lvl7pPr>
            <a:lvl8pPr marL="3650615" indent="0">
              <a:buNone/>
              <a:defRPr sz="1800" b="1"/>
            </a:lvl8pPr>
            <a:lvl9pPr marL="4171950" indent="0">
              <a:buNone/>
              <a:defRPr sz="1800" b="1"/>
            </a:lvl9pPr>
          </a:lstStyle>
          <a:p>
            <a:pPr marL="0" lvl="0" indent="0" algn="ctr" defTabSz="1042670" rtl="0" eaLnBrk="1" latinLnBrk="0" hangingPunct="1">
              <a:spcBef>
                <a:spcPct val="20000"/>
              </a:spcBef>
              <a:spcAft>
                <a:spcPts val="34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2099" y="1542498"/>
            <a:ext cx="3913784" cy="3024505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54432A-F663-421B-AE0A-A0AB5A172765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900690-87DB-4E52-B6C8-5FE0735A892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E9941-0079-4285-B99E-B60D6DD775B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276" y="2436407"/>
            <a:ext cx="4252199" cy="1387547"/>
          </a:xfrm>
          <a:effectLst/>
        </p:spPr>
        <p:txBody>
          <a:bodyPr anchor="b">
            <a:noAutofit/>
          </a:bodyPr>
          <a:lstStyle>
            <a:lvl1pPr marL="260985" indent="-260985" algn="l">
              <a:defRPr sz="32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1861" y="806535"/>
            <a:ext cx="4697758" cy="5396667"/>
          </a:xfrm>
        </p:spPr>
        <p:txBody>
          <a:bodyPr anchor="ctr"/>
          <a:lstStyle>
            <a:lvl1pPr>
              <a:defRPr sz="25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8047" y="3856489"/>
            <a:ext cx="3962850" cy="2358918"/>
          </a:xfrm>
        </p:spPr>
        <p:txBody>
          <a:bodyPr/>
          <a:lstStyle>
            <a:lvl1pPr marL="0" indent="0">
              <a:buNone/>
              <a:defRPr sz="1600"/>
            </a:lvl1pPr>
            <a:lvl2pPr marL="521335" indent="0">
              <a:buNone/>
              <a:defRPr sz="1400"/>
            </a:lvl2pPr>
            <a:lvl3pPr marL="1043305" indent="0">
              <a:buNone/>
              <a:defRPr sz="1100"/>
            </a:lvl3pPr>
            <a:lvl4pPr marL="1564640" indent="0">
              <a:buNone/>
              <a:defRPr sz="1000"/>
            </a:lvl4pPr>
            <a:lvl5pPr marL="2085975" indent="0">
              <a:buNone/>
              <a:defRPr sz="1000"/>
            </a:lvl5pPr>
            <a:lvl6pPr marL="2607945" indent="0">
              <a:buNone/>
              <a:defRPr sz="1000"/>
            </a:lvl6pPr>
            <a:lvl7pPr marL="3129280" indent="0">
              <a:buNone/>
              <a:defRPr sz="1000"/>
            </a:lvl7pPr>
            <a:lvl8pPr marL="3650615" indent="0">
              <a:buNone/>
              <a:defRPr sz="1000"/>
            </a:lvl8pPr>
            <a:lvl9pPr marL="417195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49606-3EB2-429D-AE2A-95F0B55CACE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263459"/>
            <a:ext cx="10693400" cy="3297804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0693400" cy="426345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924296"/>
            <a:ext cx="10693400" cy="252042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764295"/>
            <a:ext cx="10693400" cy="56289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33469" y="1260211"/>
            <a:ext cx="4812030" cy="3448551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21335" indent="0">
              <a:buNone/>
              <a:defRPr sz="3200"/>
            </a:lvl2pPr>
            <a:lvl3pPr marL="1043305" indent="0">
              <a:buNone/>
              <a:defRPr sz="2700"/>
            </a:lvl3pPr>
            <a:lvl4pPr marL="1564640" indent="0">
              <a:buNone/>
              <a:defRPr sz="2300"/>
            </a:lvl4pPr>
            <a:lvl5pPr marL="2085975" indent="0">
              <a:buNone/>
              <a:defRPr sz="2300"/>
            </a:lvl5pPr>
            <a:lvl6pPr marL="2607945" indent="0">
              <a:buNone/>
              <a:defRPr sz="2300"/>
            </a:lvl6pPr>
            <a:lvl7pPr marL="3129280" indent="0">
              <a:buNone/>
              <a:defRPr sz="2300"/>
            </a:lvl7pPr>
            <a:lvl8pPr marL="3650615" indent="0">
              <a:buNone/>
              <a:defRPr sz="2300"/>
            </a:lvl8pPr>
            <a:lvl9pPr marL="4171950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6640" y="1114108"/>
            <a:ext cx="4320061" cy="2384830"/>
          </a:xfrm>
        </p:spPr>
        <p:txBody>
          <a:bodyPr anchor="b"/>
          <a:lstStyle>
            <a:lvl1pPr marL="208915" indent="-208915">
              <a:buFont typeface="Georgia" panose="02040502050405020303" pitchFamily="18" charset="0"/>
              <a:buChar char="*"/>
              <a:defRPr sz="1800"/>
            </a:lvl1pPr>
            <a:lvl2pPr marL="521335" indent="0">
              <a:buNone/>
              <a:defRPr sz="1400"/>
            </a:lvl2pPr>
            <a:lvl3pPr marL="1043305" indent="0">
              <a:buNone/>
              <a:defRPr sz="1100"/>
            </a:lvl3pPr>
            <a:lvl4pPr marL="1564640" indent="0">
              <a:buNone/>
              <a:defRPr sz="1000"/>
            </a:lvl4pPr>
            <a:lvl5pPr marL="2085975" indent="0">
              <a:buNone/>
              <a:defRPr sz="1000"/>
            </a:lvl5pPr>
            <a:lvl6pPr marL="2607945" indent="0">
              <a:buNone/>
              <a:defRPr sz="1000"/>
            </a:lvl6pPr>
            <a:lvl7pPr marL="3129280" indent="0">
              <a:buNone/>
              <a:defRPr sz="1000"/>
            </a:lvl7pPr>
            <a:lvl8pPr marL="3650615" indent="0">
              <a:buNone/>
              <a:defRPr sz="1000"/>
            </a:lvl8pPr>
            <a:lvl9pPr marL="417195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3D3D82-CDA3-4B8F-BFB6-294C584605D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500" y="4922231"/>
            <a:ext cx="7465193" cy="1260211"/>
          </a:xfrm>
        </p:spPr>
        <p:txBody>
          <a:bodyPr anchor="b">
            <a:noAutofit/>
          </a:bodyPr>
          <a:lstStyle>
            <a:lvl1pPr algn="l">
              <a:defRPr sz="5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628940"/>
            <a:ext cx="10693400" cy="1932323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0693400" cy="562894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154730"/>
            <a:ext cx="10693400" cy="252042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764295"/>
            <a:ext cx="10693400" cy="56289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97152" y="4820518"/>
            <a:ext cx="7616020" cy="1260211"/>
          </a:xfrm>
          <a:prstGeom prst="rect">
            <a:avLst/>
          </a:prstGeom>
          <a:effectLst/>
        </p:spPr>
        <p:txBody>
          <a:bodyPr vert="horz" lIns="104306" tIns="52153" rIns="104306" bIns="52153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6675" y="807351"/>
            <a:ext cx="7485380" cy="3831040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18045" y="6805137"/>
            <a:ext cx="2940685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4669" y="6805137"/>
            <a:ext cx="3920915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55583" y="6805137"/>
            <a:ext cx="2138680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8B8C77-A6CC-4817-9C08-76F8EADE548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65125" indent="-365125" algn="r" defTabSz="104267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52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0985" indent="-208915" algn="l" defTabSz="1042670" rtl="0" eaLnBrk="1" latinLnBrk="0" hangingPunct="1">
        <a:spcBef>
          <a:spcPct val="20000"/>
        </a:spcBef>
        <a:spcAft>
          <a:spcPts val="34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26110" indent="-208915" algn="l" defTabSz="1042670" rtl="0" eaLnBrk="1" latinLnBrk="0" hangingPunct="1">
        <a:spcBef>
          <a:spcPct val="20000"/>
        </a:spcBef>
        <a:spcAft>
          <a:spcPts val="34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38530" indent="-208915" algn="l" defTabSz="1042670" rtl="0" eaLnBrk="1" latinLnBrk="0" hangingPunct="1">
        <a:spcBef>
          <a:spcPct val="20000"/>
        </a:spcBef>
        <a:spcAft>
          <a:spcPts val="34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51585" indent="-208915" algn="l" defTabSz="1042670" rtl="0" eaLnBrk="1" latinLnBrk="0" hangingPunct="1">
        <a:spcBef>
          <a:spcPct val="20000"/>
        </a:spcBef>
        <a:spcAft>
          <a:spcPts val="34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85595" indent="-208915" algn="l" defTabSz="1042670" rtl="0" eaLnBrk="1" latinLnBrk="0" hangingPunct="1">
        <a:spcBef>
          <a:spcPct val="20000"/>
        </a:spcBef>
        <a:spcAft>
          <a:spcPts val="34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98650" indent="-208915" algn="l" defTabSz="1042670" rtl="0" eaLnBrk="1" latinLnBrk="0" hangingPunct="1">
        <a:spcBef>
          <a:spcPct val="20000"/>
        </a:spcBef>
        <a:spcAft>
          <a:spcPts val="34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42820" indent="-208915" algn="l" defTabSz="1042670" rtl="0" eaLnBrk="1" latinLnBrk="0" hangingPunct="1">
        <a:spcBef>
          <a:spcPct val="20000"/>
        </a:spcBef>
        <a:spcAft>
          <a:spcPts val="34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07945" indent="-208915" algn="l" defTabSz="1042670" rtl="0" eaLnBrk="1" latinLnBrk="0" hangingPunct="1">
        <a:spcBef>
          <a:spcPct val="20000"/>
        </a:spcBef>
        <a:spcAft>
          <a:spcPts val="34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52115" indent="-208915" algn="l" defTabSz="1042670" rtl="0" eaLnBrk="1" latinLnBrk="0" hangingPunct="1">
        <a:spcBef>
          <a:spcPct val="20000"/>
        </a:spcBef>
        <a:spcAft>
          <a:spcPts val="34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6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335" algn="l" defTabSz="10426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305" algn="l" defTabSz="10426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640" algn="l" defTabSz="10426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975" algn="l" defTabSz="10426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945" algn="l" defTabSz="10426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280" algn="l" defTabSz="10426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15" algn="l" defTabSz="10426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950" algn="l" defTabSz="10426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6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4292" y="1764407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Отчет главы управы</a:t>
            </a:r>
          </a:p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района Текстильщики города Москвы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99820" y="3060551"/>
            <a:ext cx="646982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Петушковой</a:t>
            </a:r>
            <a:r>
              <a:rPr lang="ru-RU" sz="5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Елены Валентиновны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uborka-kvartir-v-rajone-tekstilshcik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8908" y="252239"/>
            <a:ext cx="1108204" cy="1368152"/>
          </a:xfrm>
          <a:prstGeom prst="rect">
            <a:avLst/>
          </a:prstGeom>
        </p:spPr>
      </p:pic>
      <p:pic>
        <p:nvPicPr>
          <p:cNvPr id="8" name="Рисунок 7" descr="unnamed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86460" y="0"/>
            <a:ext cx="1296144" cy="1725354"/>
          </a:xfrm>
          <a:prstGeom prst="rect">
            <a:avLst/>
          </a:prstGeom>
        </p:spPr>
      </p:pic>
      <p:pic>
        <p:nvPicPr>
          <p:cNvPr id="9" name="Рисунок 8" descr="герб ЮВАО (1)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86660" y="141685"/>
            <a:ext cx="1656184" cy="15869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18308" y="4788743"/>
            <a:ext cx="79208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6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 smtClean="0"/>
              <a:t>«</a:t>
            </a:r>
            <a:r>
              <a:rPr lang="ru-RU" dirty="0"/>
              <a:t>О деятельности управы района Текстильщики города Москвы</a:t>
            </a:r>
          </a:p>
          <a:p>
            <a:r>
              <a:rPr lang="ru-RU" dirty="0"/>
              <a:t>за 2023 год и планах на 2024 год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МКД.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46300" y="7222709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и благоустройство</a:t>
            </a:r>
          </a:p>
        </p:txBody>
      </p:sp>
      <p:pic>
        <p:nvPicPr>
          <p:cNvPr id="6" name="Picture 2" descr="C:\Users\samoylovsm\Downloads\WhatsApp Image 2021-02-08 at 21.02.24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7"/>
          <a:stretch/>
        </p:blipFill>
        <p:spPr bwMode="auto">
          <a:xfrm>
            <a:off x="6498828" y="2438934"/>
            <a:ext cx="3531223" cy="451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samoylovsm\Downloads\WhatsApp Image 2021-02-08 at 21.02.25 (2)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8"/>
          <a:stretch/>
        </p:blipFill>
        <p:spPr bwMode="auto">
          <a:xfrm>
            <a:off x="1979036" y="2412479"/>
            <a:ext cx="3616606" cy="454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34332" y="879362"/>
            <a:ext cx="549798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Работы по капитальному ремонту МКД выполнялись:</a:t>
            </a:r>
          </a:p>
          <a:p>
            <a:r>
              <a:rPr lang="ru-RU" sz="1800" dirty="0" smtClean="0">
                <a:latin typeface="Times New Roman" panose="02020603050405020304" pitchFamily="18" charset="0"/>
              </a:rPr>
              <a:t>-ГБУ «</a:t>
            </a:r>
            <a:r>
              <a:rPr lang="ru-RU" sz="1800" dirty="0" err="1" smtClean="0">
                <a:latin typeface="Times New Roman" panose="02020603050405020304" pitchFamily="18" charset="0"/>
              </a:rPr>
              <a:t>Жилищник</a:t>
            </a:r>
            <a:r>
              <a:rPr lang="ru-RU" sz="1800" dirty="0" smtClean="0">
                <a:latin typeface="Times New Roman" panose="02020603050405020304" pitchFamily="18" charset="0"/>
              </a:rPr>
              <a:t> района Текстильщики» – 5 МКД;</a:t>
            </a:r>
          </a:p>
          <a:p>
            <a:r>
              <a:rPr lang="ru-RU" sz="1800" dirty="0" smtClean="0">
                <a:latin typeface="Times New Roman" panose="02020603050405020304" pitchFamily="18" charset="0"/>
              </a:rPr>
              <a:t>-коммерческими организациями – 2 МКД;</a:t>
            </a:r>
          </a:p>
          <a:p>
            <a:r>
              <a:rPr lang="ru-RU" sz="1800" dirty="0" smtClean="0">
                <a:latin typeface="Times New Roman" panose="02020603050405020304" pitchFamily="18" charset="0"/>
              </a:rPr>
              <a:t>-по программе «Реновация» – 4 МКД.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29170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подъездов.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46300" y="7222709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и благоустройство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46300" y="972319"/>
            <a:ext cx="7560840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Выполнены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по приведению в порядок 100 подъездов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МКД.</a:t>
            </a:r>
          </a:p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Также 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была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произведена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замена лифтового оборудования по 13 адресам в количестве 39 шт. </a:t>
            </a:r>
            <a:endParaRPr lang="ru-RU" sz="1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00" y="2916535"/>
            <a:ext cx="2232248" cy="2966443"/>
          </a:xfrm>
          <a:prstGeom prst="rect">
            <a:avLst/>
          </a:prstGeom>
        </p:spPr>
      </p:pic>
      <p:pic>
        <p:nvPicPr>
          <p:cNvPr id="7" name="Picture 2" descr="C:\Users\samoylovsm\Downloads\WhatsApp Image 2021-02-08 at 21.02.25 (3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836" y="2916535"/>
            <a:ext cx="3932560" cy="294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572" y="2916535"/>
            <a:ext cx="2212065" cy="29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8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8662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Станция Большой кольцевой линии метро «Текстильщики».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46300" y="7222709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транспорт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68484" y="822127"/>
            <a:ext cx="82307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Новый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транспортный узел соединил ЮВАО с другими округами нашего города без дополнительных пересадок. Жители района могут добраться до других округов минуя перегруженные станции центра города. Большая кольцевая линия метро оснащена новыми комфортабельными скоростными поездами. </a:t>
            </a:r>
            <a:endParaRPr lang="en-US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удобства жителей нашего района дополнительно ведется строительство наземного пешеходного перехода по системе «Сухие ноги». Данный пешеходный переход будет соединён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существующей станцией «Текстильщики»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Таганско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-Краснопресненской линии метро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15" y="3708623"/>
            <a:ext cx="3788453" cy="2523171"/>
          </a:xfrm>
          <a:prstGeom prst="rect">
            <a:avLst/>
          </a:prstGeom>
        </p:spPr>
      </p:pic>
      <p:pic>
        <p:nvPicPr>
          <p:cNvPr id="6146" name="Picture 2" descr="https://www.m24.ru/b/d/nBkSUhL2hFgmkM61Jb6BrNOp2Z318Ji-mifGnuWR9mOBdDebBizCnTY8qdJf6ReJ58vU9meMMok3Ee2nhSR6ISeO9G1N_wjJ=1wNM-TxveZsyfvFYlZtC1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00" y="3708623"/>
            <a:ext cx="4806040" cy="252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28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8662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Московский скоростной диаметр.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46300" y="7222709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транспорт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214" y="3132559"/>
            <a:ext cx="7790517" cy="352839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46300" y="796105"/>
            <a:ext cx="8934578" cy="216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Юго-Восточная хорда (согласно голосования на портале Мэра Москвы жителями города выбрано название Московский скоростной диаметр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Данная магистраль позволила существенно разгрузить улично-дорожную сеть нашего района, сократилось время в пути в виду изменения своих маршрутов с перегруженных дорог в пользу МСД.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данный момент продолжаются работы по открытию новых развязок на данную магистраль. </a:t>
            </a:r>
          </a:p>
        </p:txBody>
      </p:sp>
    </p:spTree>
    <p:extLst>
      <p:ext uri="{BB962C8B-B14F-4D97-AF65-F5344CB8AC3E}">
        <p14:creationId xmlns:p14="http://schemas.microsoft.com/office/powerpoint/2010/main" val="210008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" y="16952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8812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Благоустройство территории культурного центра «Москвич».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46300" y="7222709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транспорт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38542" y="822127"/>
            <a:ext cx="9220726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территории выполнено полностью в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безбарьерной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среде, изменено ландшафтное решение данной территории, установлены комфортные лавочки и качели, позволяющие комфортно провести время. 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https://www.mos-gaz.ru/autoresize/820x0/upload/dynamic/2023-09/22/PAV08445-c9a0908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" t="7051"/>
          <a:stretch/>
        </p:blipFill>
        <p:spPr bwMode="auto">
          <a:xfrm>
            <a:off x="6259242" y="4284687"/>
            <a:ext cx="4312780" cy="284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uv-kurier.ru/wp-content/uploads/2023/09/blagoustrojstvo-u-Moskvich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9"/>
          <a:stretch/>
        </p:blipFill>
        <p:spPr bwMode="auto">
          <a:xfrm>
            <a:off x="1595486" y="4284686"/>
            <a:ext cx="4542378" cy="287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70.userapi.com/impg/xOMKGQEQjOuEsthUmGmCGwKIfo52ARXR9HzLbQ/oHSsWtjGPts.jpg?size=1024x768&amp;quality=96&amp;sign=e5c57a6de08cc3808604ef3076c1de51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6"/>
          <a:stretch/>
        </p:blipFill>
        <p:spPr bwMode="auto">
          <a:xfrm>
            <a:off x="4194572" y="1887036"/>
            <a:ext cx="3760435" cy="241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11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6300" y="180231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Строительство спортивной школы олимпийского резерва «НИКА».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46300" y="7222709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транспорт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46300" y="1011228"/>
            <a:ext cx="8784976" cy="2624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Официальное открытие СК «Ника» состоялось 19 февраля 2024 года.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спортивном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комплексе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предусмотрены следующие функциональные зоны: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бассейн для оздоровительного плавания 25х16 метров;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тренажерный зал с площадью 230 м2, с единовременным посещением 37 человек;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игровой зал с трибунами на 300 мест;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блока медицинских помещений (кабинет врача, зона ожидания, санузел и др.);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конференц-зал на 48 посадочных мест;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буфет на 29 посадочных мест (организация общественного питания неполного цикла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stroi.mos.ru/uploads/cache/gallery_media_full/gallery_media/0002/71/ad89342e4535701d9034f5a96b627f8888562cce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796" y="3869948"/>
            <a:ext cx="3961595" cy="264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9.userapi.com/impg/2n_dXUHmomf_cNlychbhVmyZY7M0hEF9BeTdug/mb2pxVdW89I.jpg?size=1069x719&amp;quality=95&amp;sign=31f60f3cfc3dee3e7b67c305903020b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362" y="3869948"/>
            <a:ext cx="3960246" cy="266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25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6300" y="180231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Реновация.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46300" y="7222709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транспорт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141" y="3564605"/>
            <a:ext cx="3507914" cy="32369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292" y="3564606"/>
            <a:ext cx="2405701" cy="32369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4572" y="3564606"/>
            <a:ext cx="2517620" cy="323693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74292" y="641896"/>
            <a:ext cx="8712968" cy="2759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реализации программы Реновации жилого фонда в г. Москве, по району Текстильщики в программу включены 47 МКД, жители которых в соответствии с утвержденным Постановлением Правительства Москвы от 02.05.2017 № 245-ПП «Об учете мнения населения по проекту реновации жилищного фонда в городе Москве» выразили свое желание в улучшении жилищных условий. </a:t>
            </a:r>
          </a:p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2023 году завершили переселение многоквартирных домов по адресам: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Артюхиной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дом 24 и дом 30. 160 семей были переселены в новые квартиры. 64 семьи получившие квартиры смогли по льготной цене приобрести парковочные места в комфортабельном теплом паркинге. 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06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6300" y="180231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 </a:t>
            </a:r>
            <a:r>
              <a:rPr lang="ru-RU" dirty="0" smtClean="0"/>
              <a:t>работе в сфере потребительского рынка и услуг.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46300" y="7222709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Потребительский рынок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18308" y="607802"/>
            <a:ext cx="8640960" cy="3493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территории района Текстильщики функционирует </a:t>
            </a: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461 предприятие торговли и услуг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из них: </a:t>
            </a: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65 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предприятия общественного питания открытой сети, </a:t>
            </a: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283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стационарных предприятий розничной торговли и </a:t>
            </a: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113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предприятия бытового обслуживания.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2023 год было открыто 69 предприятия торговли и услуг, закрылось 27 предприятий торговли. Сотрудниками управы проводится мониторинг подведомственной территории на предмет выявления вновь открывшихся предприятий торговли и услуг, при выявлении вносятся правки в ЕГАС СИОПР.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территории района Текстильщики города Москвы располагаются 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нестационарных торговых объектов, из них: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- 12 со специализацией «Печать», 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- 11 со специализацией «Мороженное».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03" y="4214510"/>
            <a:ext cx="3534347" cy="26507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9" r="23075"/>
          <a:stretch/>
        </p:blipFill>
        <p:spPr>
          <a:xfrm>
            <a:off x="6498827" y="4212679"/>
            <a:ext cx="3027027" cy="267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7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6300" y="180231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Ярмарка выходного дня.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46300" y="7222709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Потребительский рынок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40209" y="822127"/>
            <a:ext cx="8496944" cy="1310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ts val="1850"/>
              </a:lnSpc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2023 году выполнена реконструкция Ярмарки выходного дня, которая расположена по адресу Волгоградский пр-т, вл.73. Теперь она станет круглогодичной. Для этого были установлены новые стеклянные павильоны, оснащенные системами отопления, вентиляции и 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кондиционирования.</a:t>
            </a:r>
          </a:p>
          <a:p>
            <a:pPr indent="228600" algn="just">
              <a:lnSpc>
                <a:spcPts val="1850"/>
              </a:lnSpc>
              <a:spcAft>
                <a:spcPts val="0"/>
              </a:spcAft>
            </a:pP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Режим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работы пятница-воскресенье с 08:00-20:00.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5"/>
          <a:stretch/>
        </p:blipFill>
        <p:spPr>
          <a:xfrm>
            <a:off x="3041656" y="2249201"/>
            <a:ext cx="5358884" cy="225151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9"/>
          <a:stretch/>
        </p:blipFill>
        <p:spPr>
          <a:xfrm>
            <a:off x="3041656" y="4788743"/>
            <a:ext cx="5317189" cy="230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1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6300" y="180231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err="1" smtClean="0"/>
              <a:t>Люблинский</a:t>
            </a:r>
            <a:r>
              <a:rPr lang="ru-RU" dirty="0" smtClean="0"/>
              <a:t> рынок.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46300" y="7222709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Потребительский рынок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17"/>
          <a:stretch/>
        </p:blipFill>
        <p:spPr>
          <a:xfrm>
            <a:off x="2516087" y="4365628"/>
            <a:ext cx="2808312" cy="257176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30276" y="540271"/>
            <a:ext cx="8784976" cy="3517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весенне-летний период были проведены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мероприятия по благоустройству и модернизации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Люблинского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рынка: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Ремонт кровельного покрытия крыш павильонов №4 и №5;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Закупка и монтаж световой рекламы павильона №5;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Ремонт входной группы и водостока павильона №5;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Закупка и монтаж козырька входной группы административного здания 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Обновление входной группы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сельхозрынка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летнего ассортимента;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Модернизация управления подачей тепла в тепловом пункте, ремонт и замена подающих трубопроводов отопления, горячего и холодного водоснабжения 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Установка светодиодных ламп уличного освещения павильонов №4 и №5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Покраска фасадного деревянного ограждения территории;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Проводились работы по озеленению прилегающей территории в весенне-летний сезон, в том числе окраска вазонов и высадка цветочной рассады.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0" b="11703"/>
          <a:stretch/>
        </p:blipFill>
        <p:spPr>
          <a:xfrm>
            <a:off x="5582894" y="4895617"/>
            <a:ext cx="4515183" cy="161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5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 граждан и работа с корреспонденцией.</a:t>
            </a:r>
          </a:p>
        </p:txBody>
      </p:sp>
      <p:pic>
        <p:nvPicPr>
          <p:cNvPr id="5" name="Picture 2" descr="http://stinfo.ru/images/doc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92" y="1641401"/>
            <a:ext cx="2687590" cy="170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5" t="11305" r="33841" b="20691"/>
          <a:stretch>
            <a:fillRect/>
          </a:stretch>
        </p:blipFill>
        <p:spPr bwMode="auto">
          <a:xfrm>
            <a:off x="2281041" y="3996655"/>
            <a:ext cx="1474091" cy="166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66580" y="1928394"/>
            <a:ext cx="5976664" cy="1263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Всего в управу района за 2023 год поступило 2862 обращений. Из них 1995 обращений из Правительства Москвы и Префектуры ЮВАО и 93 коллективных обращений.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22564" y="4179069"/>
            <a:ext cx="6192688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районе Текстильщики круглосуточно работает телефон «Горячей линии» 8-499-179-79-71 для обращений граждан и оперативного принятия мер по данным обращениям. В 2023 году поступило 619 обращений, что на 19 меньше по сравнению с прошлым годом (638 в 2022 году). </a:t>
            </a:r>
          </a:p>
        </p:txBody>
      </p:sp>
    </p:spTree>
    <p:extLst>
      <p:ext uri="{BB962C8B-B14F-4D97-AF65-F5344CB8AC3E}">
        <p14:creationId xmlns:p14="http://schemas.microsoft.com/office/powerpoint/2010/main" val="412021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и материальная помощь.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68484" y="980303"/>
            <a:ext cx="8302752" cy="215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детей из многодетных малообеспеченных семей, детей с ограниченными возможностями здоровья, а также несовершеннолетними, находящимися под опекой, было выделено 1000 сладких новогодних подарков и 1150 билетов на новогодние представления.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2023 год 198 жителей, обратившихся в управу района Текстильщики за оказанием материальной помощи в связи с трудной жизненной ситуацией, получили материальный вид помощи на сумму – 4 млн. 408 тыс. 800 руб.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strategy24.ru/images/news/201812/eb760ff68b0ae312172f03c427e20a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372" y="3852639"/>
            <a:ext cx="7097925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3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участниками СВО и их семьями.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68484" y="972319"/>
            <a:ext cx="8446768" cy="299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123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семьям участников специальной военной операции оказана материальная помощь на сумму 3 431 444,00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рублей;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 подарков и 44 билетов на новогодние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представления;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билеты на концерты к праздничным датам: День Защитника Отечества, Международный женский день, День Победы и др., а также в летний период организовывались авторские экскурсии по Москве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Подмосковью;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работают кружки и секции по различным направлениям: танцы, театральная студия, вокал, уроки игры на гитаре, йога, карате, гимнастика, подготовка к школе, детский английский, раннее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 безвозмездной основе;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есплатные  занятия для детей 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дополнительного образования города Москвы «Дворец творчества детей и молодежи имени А.П. Гайдара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s://sun9-69.userapi.com/impg/hSzOKJp5M1D2S3LQdhteOQ_rHhRVXjkzzGsN4w/GgL9WCPelV8.jpg?size=2560x2181&amp;quality=95&amp;sign=27930901a730fb4203543169a33910e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796" y="4285691"/>
            <a:ext cx="3024336" cy="257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372" y="4293241"/>
            <a:ext cx="3384376" cy="253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Призыв на срочную военную службу.</a:t>
            </a:r>
          </a:p>
        </p:txBody>
      </p:sp>
      <p:pic>
        <p:nvPicPr>
          <p:cNvPr id="3074" name="Picture 2" descr="https://vr-vyksa.ru/media/images/voennaia-prisiaga.width-12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48"/>
          <a:stretch/>
        </p:blipFill>
        <p:spPr bwMode="auto">
          <a:xfrm>
            <a:off x="7578948" y="3132071"/>
            <a:ext cx="2452759" cy="316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krd.ru/upload/resize_cache/iblock/0cf/1284_720_2/x01d0wwetehfbu5mxcryukt1ag8wrlj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92" y="3132559"/>
            <a:ext cx="565022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62392" y="880313"/>
            <a:ext cx="8524867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Наряд на отправку граждан в вооруженные силы в 2023 году составил 129 человек (в весенний призыв составил 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57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чел., в осенний призыв составил 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72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чел.).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период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2023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года призывной комиссией района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Текстильщики</a:t>
            </a:r>
            <a:r>
              <a:rPr lang="en-US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призвано</a:t>
            </a:r>
            <a:r>
              <a:rPr lang="en-US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отправлено в войска 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136 человек, что составляет 105,4 % (в весенний призыв призвано 63 человек, в осенний призыв призвано 73 человек</a:t>
            </a:r>
            <a:r>
              <a:rPr 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en-US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3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3" y="180231"/>
            <a:ext cx="8518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местного отделения партии «Единая Россия».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68483" y="641896"/>
            <a:ext cx="416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ул. Юных Ленинцев, д.12, корп.1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83" y="1090286"/>
            <a:ext cx="3835206" cy="28764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764" y="1091812"/>
            <a:ext cx="3833172" cy="28748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833" y="4057051"/>
            <a:ext cx="3545619" cy="31079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764" y="4061179"/>
            <a:ext cx="3191084" cy="31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3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4292" y="180231"/>
            <a:ext cx="892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Открытие Обелиска «Воинам Московского жирового комбината, погибшим в годы Великой Отечественной войны».</a:t>
            </a:r>
          </a:p>
        </p:txBody>
      </p:sp>
      <p:sp>
        <p:nvSpPr>
          <p:cNvPr id="6" name="AutoShape 2" descr="blob:https://web.whatsapp.com/64c1ed98-e505-4f43-a7ea-12843ca0113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74292" y="970954"/>
            <a:ext cx="8279479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 смонтирован 07.09.2023 на открытой общедоступной территории по адресу: 1-й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Грайвороновский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пр., д. 5а, проведены ремонтные и восстановительные работы, а также работы по благоустройству прилегающей территории.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 сентября 2023 года управой района Текстильщики совместно с депутатским корпусом муниципального округа Текстильщики в городе Москве было проведено торжественное открытие Памятника с участием Депутата Государственной Думы, главы муниципального округа Текстильщики в городе Москве, жителей района, школьников и кадетов образовательных учреждений, общественных и ветеранских организаций.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40" y="3420591"/>
            <a:ext cx="3907497" cy="29306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4" r="15716"/>
          <a:stretch/>
        </p:blipFill>
        <p:spPr>
          <a:xfrm>
            <a:off x="6171704" y="3420591"/>
            <a:ext cx="3698546" cy="293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779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вывеска «район Текстильщики».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777479" y="6363627"/>
            <a:ext cx="46405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Волгоградский проспект, д. 71, корп. 2</a:t>
            </a: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224" y="852533"/>
            <a:ext cx="3299964" cy="54483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101" y="852532"/>
            <a:ext cx="4086283" cy="544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7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6300" y="180231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Проведение социально-значимых мероприятий.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46300" y="7222709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сфера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74292" y="649155"/>
            <a:ext cx="8856984" cy="378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Традиционно в районе отмечаются все значимые даты нашей страны и праздники. За 2023 год было проведено более 40 памятных, патриотических, спортивно-развлекательных и прочих культурно-массовых </a:t>
            </a: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мероприятий.</a:t>
            </a:r>
            <a:endParaRPr lang="en-US" sz="15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памятной даты – полного освобождения города Ленинграда от фашистской блокады в Центре московского долголетия района Текстильщики для членов Общества жителей блокадного Ленинграда, в нашем районе таких 10 человек. В рамках мероприятия жителям блокадного Ленинграда вручены памятные подарки и букеты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цветов.</a:t>
            </a:r>
            <a:endParaRPr lang="en-US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 2023 в Центре московского долголетия района Текстильщики состоялось торжественное мероприятие с чествованием юбиляров семейной жизни. Участники мероприятия - 4 семейные пары – юбиляры золотой (50 лет) и изумрудной свадьбы (55 лет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 2023 в рамках Дня памяти воинов-интернационалистов и 35-й годовщины со дня вывода советских войск из Афганистана в ресторане «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Асаки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проведена памятная встреча с приглашением ветеранов войны в Афганистане - «Дню памяти вывода войск из Афганистана - посвящается» с организацией тематической концертной программы и чаепития. По окончании мероприятия членам Общества ветеранов Афганистана были вручены памятные подарки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488" y="4429677"/>
            <a:ext cx="3232232" cy="26501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209" y="4432849"/>
            <a:ext cx="3747971" cy="264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6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6300" y="180231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Проведение социально-значимых мероприятий.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46300" y="7222709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сфера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90316" y="641896"/>
            <a:ext cx="8790562" cy="246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связи с празднованием Дня защитника Отечества 22 февраля 2023 года у памятника «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Пушка»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традиционный митинг с возложением цветов,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участием ветеранов, представителей молодежной палаты района и жителей района.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празднования Международного женского дня -  8 марта 2023 года в Центре московского долголетия района Текстильщики состоялось районное праздничное мероприятие. На мероприятии активные женщины района были награждены благодарственными письмами, памятными подарками и букетами цветов в количестве 35 человек. В управе района Текстильщики поздравили советников и членов совета ветеранов района Текстильщики города Москвы, вручили букеты из тюльпанов и коробки конфет.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54" y="3276575"/>
            <a:ext cx="2655337" cy="35273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738" y="3276575"/>
            <a:ext cx="2655338" cy="352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6300" y="180231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Проведение социально-значимых мероприятий.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46300" y="7222709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сфера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79216" y="822127"/>
            <a:ext cx="8320012" cy="187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годовщине ликвидации аварии на Чернобыльской АЭС 26 апреля 2023 года для жителей района Текстильщики – ликвидаторов аварии был организован памятный обед и вручены подарочные наборы в количестве 20 шт.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преддверии празднования Светлого Христова Воскресения (16 апреля 2023 года) управой района было выдано более 2000 пасхальных куличей жителям района, общественным организациям, а также 35 учреждениям социальной сферы.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68" y="2988543"/>
            <a:ext cx="518457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6300" y="180231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Проведение социально-значимых мероприятий.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46300" y="7222709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сфера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46300" y="618850"/>
            <a:ext cx="8934578" cy="364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09 мая 2023 года возле парадной, где живет участник Великой Отечественной войны – Пронин Василий Гаврилович состоялось торжественная встреча героя войны с Парада Победы на Красной площади. Почетного жителя торжественно проводили в квартиру, где был организовано праздничное чаепитие в его честь.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празднования 78-й годовщины Победы в Великой Отечественной войне состоялось патриотическое мероприятие у памятника «Пушка» с возложением цветов и корзин к памятнику. В мероприятии приняли участие офицер Управления «В» («Вымпел») Центра специального назначения Федеральной службы безопасности Российской Федерации - Бочаров Вячеслав Алексеевич, представители ветеранской организации, муниципальные депутаты, общественные советники, воспитанники кадетских школ и активные жители района Текстильщики. Для жителей района была организована раздача полевой каши и сладкого чая.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356" y="4356695"/>
            <a:ext cx="3719320" cy="26093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812" y="4356695"/>
            <a:ext cx="3479112" cy="260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0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ГОиЧС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68484" y="963683"/>
            <a:ext cx="86627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2023 год в районе Текстильщики произошло 29 пожаров (ААПГ 2022 года 31 пожар), из них: 17 в жилом секторе (в том числе мусоропровод (курение), в квартирах 12 пожаров), 2 машины, 2 неэксплуатируемых здания, 3 мусорные площадки, 1 стройка, 6 иное; травмированные отсутствуют, 1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погибший.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Причины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пожаров в жилом секторе - неосторожное обращение с огнем. Управляющие компании на постоянной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основе проводят проверки систем пожаротушения, а также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размещают объявления о запрете курения в местах общего пользования многоквартирных домов.</a:t>
            </a:r>
            <a:endParaRPr lang="ru-RU" sz="1600" dirty="0"/>
          </a:p>
        </p:txBody>
      </p:sp>
      <p:pic>
        <p:nvPicPr>
          <p:cNvPr id="6" name="Picture 2" descr="https://in-bez.ru/upload/medialibrary/464/464858162a428a035dd61d8dead78d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324" y="4979271"/>
            <a:ext cx="6085776" cy="194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gazeta-na-varshavke-chertanovocentr.ru/wp-content/uploads/2017/07/ad023745-714d-458c-9e6c-f2a2117f43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963" y="2916535"/>
            <a:ext cx="2537536" cy="201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43.userapi.com/impg/ijYSgkYBafr9gnzFxu33WjthVV5KUfKJ_v9Cuw/KbWqBd01YoE.jpg?size=1280x960&amp;quality=96&amp;sign=6b3adff83d7cbf8f736c2ce6e8bd5dea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452" y="2913244"/>
            <a:ext cx="2653335" cy="199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3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6300" y="180231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Проведение социально-значимых мероприятий.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46300" y="7222709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сфера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46300" y="769192"/>
            <a:ext cx="8856984" cy="187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Дня памяти и скорби – Дня начала Великой Отечественной войны 22 июня 2023 года на 2-м Саратовском проезде состоялась торжественная церемония открытия закладного камня на месте будущего памятника Героям – Защитникам Отечества, жителям района Текстильщики, чей подвиг останется в наших сердцах. В открытии закладного камня принял участие Ветеран Великой Отечественной войны, почетный житель нашего района - Пронин Василий Гаврилович.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286" y="2844527"/>
            <a:ext cx="4703179" cy="35273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276" y="2844527"/>
            <a:ext cx="4065784" cy="352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2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6300" y="180231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Проведение социально-значимых мероприятий.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46300" y="7222709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сфера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46300" y="540271"/>
            <a:ext cx="8784976" cy="2545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празднования Дня семьи, любви и верности 06 июля 2023 года совместно с Дворцом бракосочетания № 3 в сквере на Волжском бульваре проведено торжественное поздравление юбиляров семейной жизни. В мероприятиях приняли участие 17 семейных пар – юбиляры семейной жизни от оловянной (10 дет) до золотой свадьбы (50). Золотым юбилярам были вручены медали «За любовь и верность», супружеским парам - грамоты, цветы, а также ценные подарки. 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августе 2023 года ко Дню Российского флага в парке </a:t>
            </a:r>
            <a:r>
              <a:rPr lang="ru-RU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Шкулева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был организован праздничный концерт, мастер-классы, </a:t>
            </a:r>
            <a:r>
              <a:rPr lang="ru-RU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аквагрим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детей. Приняли участие более 100 жителей района.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Дня знаний в сквере на Волжском бульваре совместно с РОО «Наши дети» проведено районное праздничное мероприятие «Собери ребенка в школу». Вручены 38 портфелей первоклассникам района Текстильщики из многодетных и малообеспеченных семей.</a:t>
            </a:r>
            <a:endParaRPr lang="ru-RU" sz="1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16" y="3196209"/>
            <a:ext cx="4608512" cy="3456385"/>
          </a:xfrm>
          <a:prstGeom prst="rect">
            <a:avLst/>
          </a:prstGeom>
        </p:spPr>
      </p:pic>
      <p:pic>
        <p:nvPicPr>
          <p:cNvPr id="7170" name="Picture 2" descr="https://sun9-2.userapi.com/impg/ERhF1L3vgar0xH5R2OOGHqarVCxJDcviVWZ9Jw/8lB4bLyzpeY.jpg?size=1197x1600&amp;quality=95&amp;sign=848088417246422250a9fc6aeca8afa8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860" y="3187546"/>
            <a:ext cx="2592288" cy="346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2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6300" y="180231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Проведение социально-значимых мероприятий.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46300" y="7222709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сфера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46300" y="641896"/>
            <a:ext cx="8934578" cy="246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празднования Дня учителя 05 октября 2023 года поздравили ветеранов педагогического труда, а также директоров образовательных учреждений района Текстильщики. Наградили благодарственными письмами, памятными подарками и букетами цветов.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День памяти жертв политических репрессий 30 октября 2023 года на базе Центра Московского долголетия чествовали жителей района Текстильщики, причастных к этой дате. Для них провели тематическую программу и организовали чаепитие. Каждому вручили памятный подарок и букет цветов.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329" y="3152500"/>
            <a:ext cx="2808312" cy="37444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756" y="3204567"/>
            <a:ext cx="4332774" cy="340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8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6300" y="180231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Проведение социально-значимых мероприятий.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46300" y="7222709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сфера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63975" y="669510"/>
            <a:ext cx="8424936" cy="187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случаю празднования Дня народного единства 03 ноября 2023 года в районе Текстильщики торжественно открыли мемориал воинам пограничникам.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мероприятии приняли участие более 100 человек: ветераны пограничной службы, представители Совета ветеранов, депутаты муниципального округа, общественные советники, а также воспитанники школ и колледжей района Текстильщики. Для всех жителей района была организована раздача полевой каши и горячего чая.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84" y="3062704"/>
            <a:ext cx="4535045" cy="30221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049" y="3057773"/>
            <a:ext cx="4399074" cy="302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6300" y="180231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Проведение социально-значимых мероприятий.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46300" y="7222709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сфера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46300" y="636152"/>
            <a:ext cx="8856984" cy="3517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ноябре 2023 года на базе ГБУ «СШОР «Москвич» в рамках декады инвалидного спорта состоялся спортивный фестиваль среди детей с ограниченными возможностями здоровья, в котором приняли участие более 150 детей - воспитанников интернатов района Текстильщики города Москвы № 105, №65 и коррекционной школы № 2010. Все участники были награждены грамотами, медалями, памятными сувенирами, а учреждениям был вручен спортивный инвентарь для занятий физической культурой и спортом.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 Дню матери 27 ноября 2023 в Центре Московского долголетия состоялось районное праздничное мероприятие для активных матерей района, многодетных мам, мам, воспитывающих детей с ограниченными возможностями здоровья, а также матерей, чьи сыновья защищают нашу страну в рамках частичной мобилизации в связи с проводимой специальной военной операцией.</a:t>
            </a:r>
            <a:b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38 гостей были награждены благодарственными письмами, памятными подарками и букетами цветов. Также прошел мастер-класс по изготовлению цветочных композиций. В завершении мероприятия все гости собрались на праздничный фуршет.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04" y="4285637"/>
            <a:ext cx="3938541" cy="27872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355" y="4285637"/>
            <a:ext cx="3489133" cy="278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0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6300" y="180231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Проведение социально-значимых мероприятий.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46300" y="7222709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сфера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60742" y="822127"/>
            <a:ext cx="8842541" cy="216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празднования Дня Героев Отечества 09 декабря 2023 в Кадетской школе государственных воспитанниц состоялся праздничный концерт с приглашение Героев Российской Федерации.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30-летия со Дня принятия конституции РФ управой района Текстильщики совместно с Отделением по вопросам миграции ОМВД по району Текстильщики проведено торжественное вручение первых паспортов гражданам Российской Федерации.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742" y="3272246"/>
            <a:ext cx="4275617" cy="32067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810" y="3272246"/>
            <a:ext cx="4275617" cy="320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6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6300" y="7222709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сфера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68484" y="180231"/>
            <a:ext cx="8230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u="sng" dirty="0" smtClean="0"/>
              <a:t>Планы на 2024 год.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46300" y="677042"/>
            <a:ext cx="8136904" cy="6019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2024 год запланированы ремонтные работы в 4 квартирах, из них в 3 детей-сирот на общую сумму – 1 380 000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в квартире семьи мобилизованного на сумму 723 000 рублей.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2024 году планируется провести мероприятия, посвященные: 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Дню защитника Отечества;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Международному женскому дню;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Дню Победы в ВОВ 1941-1945гг.;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Дню памяти и скорби;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Дню семьи, любви и верности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Дню флага;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Дню физкультурника;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Дню города;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Дню пожилого человека;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Дню народного единства;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Дню матери;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Дню снятия блокады города Ленинграда;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Елка главы управы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 о планировании проведения данных мероприятиях будет заблаговременно размещаться на официальном сайте управы района, а также на информационных стендах района, стендах подъездов жилых домов.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89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6300" y="7222709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сфера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68484" y="180231"/>
            <a:ext cx="8230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Программа «Столичное здравоохранение».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78348" y="852337"/>
            <a:ext cx="8208912" cy="216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реализации государственной программы "Столичное здравоохранение" в районе Текстильщики активно ведутся работы по капитальному ремонту поликлиник по следующим адресам: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амбулаторно-поликлинический центр городской клинической больницы имени В.П.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Демихова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ул.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Шкулева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д. 4, стр. 7;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детская городская поликлиника № 48, ул.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Артюхиной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д. 27, корп. 3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Ориентировочный срок окончания работ 4-й квартал 2024 года.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348" y="3492599"/>
            <a:ext cx="3812638" cy="28594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785" y="3489497"/>
            <a:ext cx="3815608" cy="286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5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8230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u="sng" dirty="0" smtClean="0"/>
              <a:t>Планы на 2024 год.</a:t>
            </a:r>
          </a:p>
          <a:p>
            <a:endParaRPr lang="ru-RU" sz="1800" dirty="0" smtClean="0"/>
          </a:p>
          <a:p>
            <a:r>
              <a:rPr lang="ru-RU" sz="1800" dirty="0" smtClean="0"/>
              <a:t>Благоустройство.</a:t>
            </a:r>
            <a:endParaRPr lang="ru-RU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1746300" y="7222709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и благоустройство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52460" y="1079167"/>
            <a:ext cx="90284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запланировано 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благоустройство 2-х </a:t>
            </a: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кварталов</a:t>
            </a:r>
            <a:r>
              <a:rPr lang="ru-RU" sz="15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-благоустройство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дворовой территории по адресу: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ул.Артюхиной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д.16;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ул.Юных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Ленинцев, д.6,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д.8;</a:t>
            </a: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ПСД сквера по ул. Юных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Ленинцев;</a:t>
            </a: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№ 654 имени А.Д. Фридмана ул. 7-я Текстильщиков,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4А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корп. 1 (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площадки для выгула собак по адресу: Волжский бульвар, квартал 95, корпус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2;</a:t>
            </a: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катка на дворовой территории по адресам: ул. 7-я Текстильщиков, д. 6/19; Чистова 15/15.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68484" y="2619364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Озеленение.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52460" y="2908984"/>
            <a:ext cx="79427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-подана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заявка на включение в адресный список озеленения территории района: по 29 адресам с предложением на высадку 58 деревьев и 29 182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кустарников;</a:t>
            </a:r>
          </a:p>
          <a:p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лан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санитарной обрезки и вырубки деревьев и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кустарников: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 зеленых насаждений. Из них: к омолаживающей обрезке – 26 шт., к вырубке 3 шт.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68484" y="4103950"/>
            <a:ext cx="1418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Освещение.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46300" y="4393570"/>
            <a:ext cx="770485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Направлена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рассмотрение заявка на установку 75-ти опор наружного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освещения.</a:t>
            </a:r>
            <a:endParaRPr lang="ru-RU" sz="15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61044" y="4864839"/>
            <a:ext cx="3122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МКД.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46300" y="5141232"/>
            <a:ext cx="66967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Запланировано провести работы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капитальному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ремонту:</a:t>
            </a:r>
            <a:endParaRPr lang="ru-RU" sz="15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-ГБУ «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Жилищник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 Текстильщики» –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МКД;</a:t>
            </a:r>
          </a:p>
          <a:p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-коммерческими организациями –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МКД;</a:t>
            </a:r>
          </a:p>
          <a:p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-по программе «Реновация» –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МКД.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868483" y="6240592"/>
            <a:ext cx="2093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подъездов.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68483" y="6554870"/>
            <a:ext cx="53467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2024 год запланировано проведение работ в 155 подъездах.</a:t>
            </a:r>
          </a:p>
        </p:txBody>
      </p:sp>
    </p:spTree>
    <p:extLst>
      <p:ext uri="{BB962C8B-B14F-4D97-AF65-F5344CB8AC3E}">
        <p14:creationId xmlns:p14="http://schemas.microsoft.com/office/powerpoint/2010/main" val="152442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роцесс 4"/>
          <p:cNvSpPr/>
          <p:nvPr/>
        </p:nvSpPr>
        <p:spPr>
          <a:xfrm>
            <a:off x="1242244" y="3348583"/>
            <a:ext cx="8640960" cy="1872208"/>
          </a:xfrm>
          <a:prstGeom prst="flowChartProcess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Спасибо за внимание!</a:t>
            </a:r>
            <a:endParaRPr lang="ru-RU" sz="5400" dirty="0"/>
          </a:p>
        </p:txBody>
      </p:sp>
      <p:pic>
        <p:nvPicPr>
          <p:cNvPr id="6" name="Рисунок 5" descr="gerb_moskv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2324" y="429274"/>
            <a:ext cx="1301287" cy="1536170"/>
          </a:xfrm>
          <a:prstGeom prst="rect">
            <a:avLst/>
          </a:prstGeom>
        </p:spPr>
      </p:pic>
      <p:pic>
        <p:nvPicPr>
          <p:cNvPr id="9" name="Рисунок 8" descr="герб ЮВАО (1).bmp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4612" y="324247"/>
            <a:ext cx="1803612" cy="1728192"/>
          </a:xfrm>
          <a:prstGeom prst="rect">
            <a:avLst/>
          </a:prstGeom>
        </p:spPr>
      </p:pic>
      <p:pic>
        <p:nvPicPr>
          <p:cNvPr id="10" name="Рисунок 9" descr="unnamed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5385" y1="15723" x2="99231" y2="13522"/>
                        <a14:foregroundMark x1="78846" y1="13836" x2="40385" y2="55660"/>
                        <a14:foregroundMark x1="41154" y1="30503" x2="54615" y2="66352"/>
                        <a14:foregroundMark x1="21154" y1="11006" x2="21154" y2="11006"/>
                        <a14:foregroundMark x1="23077" y1="25472" x2="23077" y2="20126"/>
                        <a14:foregroundMark x1="15000" y1="28302" x2="15000" y2="28302"/>
                        <a14:foregroundMark x1="75000" y1="33333" x2="75000" y2="33333"/>
                        <a14:foregroundMark x1="40385" y1="63208" x2="40385" y2="63208"/>
                        <a14:foregroundMark x1="55769" y1="67296" x2="55769" y2="67296"/>
                        <a14:foregroundMark x1="56538" y1="75157" x2="56538" y2="75157"/>
                        <a14:foregroundMark x1="38077" y1="70126" x2="38077" y2="70126"/>
                        <a14:foregroundMark x1="42308" y1="61006" x2="42308" y2="61006"/>
                        <a14:foregroundMark x1="35769" y1="63208" x2="35769" y2="63208"/>
                        <a14:foregroundMark x1="39615" y1="59434" x2="39615" y2="59434"/>
                        <a14:foregroundMark x1="35385" y1="8491" x2="35385" y2="84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2924" y="429274"/>
            <a:ext cx="1328333" cy="1623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отопительному сезону.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46300" y="7222709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и благоустройство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46300" y="641896"/>
            <a:ext cx="8856984" cy="246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территории района Текстильщики было подготовлено к отопительному периоду 2023-2024гг. 326 многоквартирных домов. Управляющими организациями было обеспечено подписание паспортов готовности к отопительному периоду 2023-2024 гг. в установленные сроки до 10 сентября 2023 года. При подготовке к отопительному сезону управляющими организациями проводились наладочно-регулировочные работы во внутридомовых системах тепло и водоснабжения, восстановление оборудования и запорной арматуры, проводилась гидропневматическая промывка систем центрального отопления в соответствии с действующими нормативами и согласованными графиками.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177" y="3636615"/>
            <a:ext cx="4321637" cy="28709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926" y="3636615"/>
            <a:ext cx="4110342" cy="287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5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8230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 работе с должниками по оплате коммунальных услуг.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46300" y="7222709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и благоустройство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46300" y="822127"/>
            <a:ext cx="8784976" cy="3945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состоянию на 01.01.2024 г. число ФЛС с задолженностью свыше 2-х месяцев уменьшилось на 246 (-10,97% от общего количества) и составило 1996 ФЛС (в 2023 году - 2242 ФЛС). При этом сумма задолженности снизилась на 6,1 млн. руб. (-8,62% от общей суммы задолженности) до 64,7 млн. руб. (по состоянию на 01.01.2023 г. задолженность составляла 70,8 млн. руб</a:t>
            </a: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pPr indent="228600" algn="just">
              <a:lnSpc>
                <a:spcPct val="107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судебные органы в 2023 году подано 2662 исковых заявления, что на 595 заявлений больше, чем годом ранее. Полученные решения суда передавались на исполнение в ФССП и кредитные учреждения (банки) для принудительного взыскания суммы задолженности. Всего за 2023 год было принудительно взыскано 21,74 млн. руб. Все взысканные в судебном порядке и поступившие на расчетный счет ГБУ г. Москвы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Жилищник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Текстильщики» денежные средства направлены на транзитный счет ГБУ «МФЦ района Текстильщики». </a:t>
            </a:r>
          </a:p>
          <a:p>
            <a:pPr indent="228600" algn="just">
              <a:lnSpc>
                <a:spcPct val="107000"/>
              </a:lnSpc>
              <a:spcAft>
                <a:spcPts val="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samoylovsm\Downloads\WhatsApp Image 2021-02-08 at 09.17.5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308" y="4379341"/>
            <a:ext cx="1524311" cy="27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samoylovsm\Downloads\WhatsApp Image 2021-02-08 at 09.20.2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516" y="4379340"/>
            <a:ext cx="2035243" cy="27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samoylovsm\Downloads\f627bb6880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791" y="4379340"/>
            <a:ext cx="3962421" cy="271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23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Дорожное хозяйство.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46300" y="7222709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и благоустройство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74860" y="972319"/>
            <a:ext cx="8368383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2023 году согласно Распоряжению префектуры Юго-Восточного административного округа № Р-107/23 от 12.04.2023 года 17 объектов дорожного хозяйства с 05.05.2023 года переданы на баланс ГБУ «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Жилищник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 Текстильщики» обратно.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8" b="18903"/>
          <a:stretch/>
        </p:blipFill>
        <p:spPr>
          <a:xfrm>
            <a:off x="1752143" y="4536807"/>
            <a:ext cx="5299350" cy="21439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3" b="13162"/>
          <a:stretch/>
        </p:blipFill>
        <p:spPr>
          <a:xfrm>
            <a:off x="1746300" y="2652929"/>
            <a:ext cx="5302274" cy="18492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125" y="2652928"/>
            <a:ext cx="3020896" cy="402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8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46300" y="7237015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и благоустройство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04489" y="609095"/>
            <a:ext cx="8280920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2023 году выполнено благоустройство: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- 2-го Саратовского проезда;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по замене асфальтобетонного покрытия «Большими картами», а также благоустройство на 4 объектах дворовых территорий 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- 10 детских площадок.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129" y="2124447"/>
            <a:ext cx="3072341" cy="23042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477" y="4500711"/>
            <a:ext cx="3432756" cy="25745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825" y="4500711"/>
            <a:ext cx="1930925" cy="25745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969" y="4500711"/>
            <a:ext cx="1930926" cy="2574568"/>
          </a:xfrm>
          <a:prstGeom prst="rect">
            <a:avLst/>
          </a:prstGeom>
        </p:spPr>
      </p:pic>
      <p:pic>
        <p:nvPicPr>
          <p:cNvPr id="1026" name="Picture 2" descr="https://sun9-68.userapi.com/impg/24HIl6LBydjUCWjfWzQuzWg0GG4FhHcHb6Z-cQ/GRkq-AmOpzo.jpg?size=1024x768&amp;quality=96&amp;sign=6942bb79d1837d158f742e67ca289f05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503" y="2124446"/>
            <a:ext cx="3091644" cy="231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68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46300" y="7222709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и благоустройство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48857" y="822127"/>
            <a:ext cx="80075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-По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программе «Миллион деревьев» было высажено 84 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деревьев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18 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адресах;</a:t>
            </a:r>
          </a:p>
          <a:p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кронировано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более 100 зеленых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насаждений;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произведена формовочная обрезка более 60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тополей;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произведена вырубка 85 зеленых насаждений обладающих признаками аварийных и сухостойных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деревьев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3" b="6515"/>
          <a:stretch/>
        </p:blipFill>
        <p:spPr>
          <a:xfrm>
            <a:off x="2970435" y="2484487"/>
            <a:ext cx="6036145" cy="23042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3" b="10078"/>
          <a:stretch/>
        </p:blipFill>
        <p:spPr>
          <a:xfrm>
            <a:off x="2970436" y="4932759"/>
            <a:ext cx="6036145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9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8484" y="180231"/>
            <a:ext cx="686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46300" y="7222709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и благоустройство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60332" y="963181"/>
            <a:ext cx="8742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ыполнены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по установке и введены в эксплуатацию 142 опоры наружного освещения. Освещено 12 детских площадок, 1 парковка, 1 хоккейная коробка, и другие социально значимые дорожно-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тропиночные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сети объектов инфраструктуры 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района.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96" y="2420787"/>
            <a:ext cx="2911915" cy="38801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940" y="2401801"/>
            <a:ext cx="2911914" cy="38801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17"/>
          <a:stretch/>
        </p:blipFill>
        <p:spPr>
          <a:xfrm>
            <a:off x="1795640" y="2401801"/>
            <a:ext cx="2398932" cy="388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6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Воздушный поток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11784</TotalTime>
  <Words>3328</Words>
  <Application>Microsoft Office PowerPoint</Application>
  <PresentationFormat>Произвольный</PresentationFormat>
  <Paragraphs>203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Arial</vt:lpstr>
      <vt:lpstr>Calibri</vt:lpstr>
      <vt:lpstr>Georgia</vt:lpstr>
      <vt:lpstr>Symbol</vt:lpstr>
      <vt:lpstr>Times New Roman</vt:lpstr>
      <vt:lpstr>Trebuchet MS</vt:lpstr>
      <vt:lpstr>1_Воздушный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Меншутина Елена Михайловна</dc:creator>
  <cp:lastModifiedBy>Самойлов Сергей Михайлович</cp:lastModifiedBy>
  <cp:revision>545</cp:revision>
  <cp:lastPrinted>2023-02-20T14:19:03Z</cp:lastPrinted>
  <dcterms:created xsi:type="dcterms:W3CDTF">2018-11-26T11:35:00Z</dcterms:created>
  <dcterms:modified xsi:type="dcterms:W3CDTF">2024-02-20T13:17:18Z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1049-11.2.0.8339</vt:lpwstr>
  </property>
</Properties>
</file>