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394" r:id="rId3"/>
    <p:sldId id="381" r:id="rId4"/>
    <p:sldId id="370" r:id="rId5"/>
    <p:sldId id="371" r:id="rId6"/>
    <p:sldId id="374" r:id="rId7"/>
    <p:sldId id="372" r:id="rId8"/>
    <p:sldId id="320" r:id="rId9"/>
    <p:sldId id="391" r:id="rId10"/>
    <p:sldId id="273" r:id="rId11"/>
    <p:sldId id="390" r:id="rId12"/>
    <p:sldId id="392" r:id="rId13"/>
    <p:sldId id="399" r:id="rId14"/>
    <p:sldId id="400" r:id="rId15"/>
    <p:sldId id="396" r:id="rId16"/>
    <p:sldId id="301" r:id="rId17"/>
    <p:sldId id="303" r:id="rId18"/>
    <p:sldId id="339" r:id="rId19"/>
    <p:sldId id="376" r:id="rId20"/>
    <p:sldId id="377" r:id="rId21"/>
    <p:sldId id="378" r:id="rId22"/>
    <p:sldId id="379" r:id="rId23"/>
    <p:sldId id="380" r:id="rId24"/>
    <p:sldId id="347" r:id="rId25"/>
  </p:sldIdLst>
  <p:sldSz cx="12192000" cy="6858000"/>
  <p:notesSz cx="6797675" cy="9928225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-stat" initials="1" lastIdx="0" clrIdx="0"/>
  <p:cmAuthor id="2" name="Олечка" initials="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B38"/>
    <a:srgbClr val="990099"/>
    <a:srgbClr val="A4B856"/>
    <a:srgbClr val="ACC33D"/>
    <a:srgbClr val="C9D870"/>
    <a:srgbClr val="FDDD51"/>
    <a:srgbClr val="DADADA"/>
    <a:srgbClr val="CDCDCD"/>
    <a:srgbClr val="548235"/>
    <a:srgbClr val="94C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94550" autoAdjust="0"/>
  </p:normalViewPr>
  <p:slideViewPr>
    <p:cSldViewPr snapToGrid="0">
      <p:cViewPr>
        <p:scale>
          <a:sx n="75" d="100"/>
          <a:sy n="75" d="100"/>
        </p:scale>
        <p:origin x="-58" y="46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2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explosion val="2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59-4C88-8B84-FC004AFAE2FD}"/>
              </c:ext>
            </c:extLst>
          </c:dPt>
          <c:dPt>
            <c:idx val="1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59-4C88-8B84-FC004AFAE2FD}"/>
              </c:ext>
            </c:extLst>
          </c:dPt>
          <c:cat>
            <c:strRef>
              <c:f>Лист1!$A$1:$A$2</c:f>
              <c:strCache>
                <c:ptCount val="2"/>
                <c:pt idx="0">
                  <c:v>девочки</c:v>
                </c:pt>
                <c:pt idx="1">
                  <c:v>мальчики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22402</c:v>
                </c:pt>
                <c:pt idx="1">
                  <c:v>23825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59-4C88-8B84-FC004AFAE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014248166843054E-3"/>
          <c:y val="2.5314533073437459E-3"/>
          <c:w val="0.96889268075061497"/>
          <c:h val="0.811318551126377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Педиатры/ВОП</c:v>
                </c:pt>
              </c:strCache>
            </c:strRef>
          </c:tx>
          <c:spPr>
            <a:ln w="28575" cap="rnd">
              <a:solidFill>
                <a:srgbClr val="6CB5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994155083233324E-2"/>
                  <c:y val="3.5441542265004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61-44D2-890D-A44CDB3918A4}"/>
                </c:ext>
              </c:extLst>
            </c:dLbl>
            <c:dLbl>
              <c:idx val="1"/>
              <c:layout>
                <c:manualLayout>
                  <c:x val="-2.0757611869153345E-2"/>
                  <c:y val="2.6778988778087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61-44D2-890D-A44CDB3918A4}"/>
                </c:ext>
              </c:extLst>
            </c:dLbl>
            <c:dLbl>
              <c:idx val="2"/>
              <c:layout>
                <c:manualLayout>
                  <c:x val="-1.0160153556745348E-2"/>
                  <c:y val="1.2205392155006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61-44D2-890D-A44CDB3918A4}"/>
                </c:ext>
              </c:extLst>
            </c:dLbl>
            <c:dLbl>
              <c:idx val="3"/>
              <c:layout>
                <c:manualLayout>
                  <c:x val="-7.5071240834215288E-3"/>
                  <c:y val="8.3581811089400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61-44D2-890D-A44CDB3918A4}"/>
                </c:ext>
              </c:extLst>
            </c:dLbl>
            <c:dLbl>
              <c:idx val="4"/>
              <c:layout>
                <c:manualLayout>
                  <c:x val="-1.9518522616896083E-2"/>
                  <c:y val="2.8595456021380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61-44D2-890D-A44CDB3918A4}"/>
                </c:ext>
              </c:extLst>
            </c:dLbl>
            <c:dLbl>
              <c:idx val="5"/>
              <c:layout>
                <c:manualLayout>
                  <c:x val="-3.0028496333686209E-2"/>
                  <c:y val="3.3726532481037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61-44D2-890D-A44CDB3918A4}"/>
                </c:ext>
              </c:extLst>
            </c:dLbl>
            <c:dLbl>
              <c:idx val="6"/>
              <c:layout>
                <c:manualLayout>
                  <c:x val="0"/>
                  <c:y val="3.0922599120848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61-44D2-890D-A44CDB3918A4}"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 г</c:v>
                </c:pt>
                <c:pt idx="1">
                  <c:v>2021 г</c:v>
                </c:pt>
                <c:pt idx="2">
                  <c:v>2022г</c:v>
                </c:pt>
                <c:pt idx="3">
                  <c:v>I квартал 2023 г</c:v>
                </c:pt>
                <c:pt idx="4">
                  <c:v>II квартал 2023 г</c:v>
                </c:pt>
                <c:pt idx="5">
                  <c:v>III квартал 2023 г</c:v>
                </c:pt>
                <c:pt idx="6">
                  <c:v>IV квартал 2023 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94</c:v>
                </c:pt>
                <c:pt idx="1">
                  <c:v>97</c:v>
                </c:pt>
                <c:pt idx="2">
                  <c:v>97.7</c:v>
                </c:pt>
                <c:pt idx="3">
                  <c:v>97.63</c:v>
                </c:pt>
                <c:pt idx="4">
                  <c:v>99.7</c:v>
                </c:pt>
                <c:pt idx="5">
                  <c:v>99.2</c:v>
                </c:pt>
                <c:pt idx="6">
                  <c:v>99.5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D661-44D2-890D-A44CDB3918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 I уровня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6398054496214008E-2"/>
                  <c:y val="-2.8318335297641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61-44D2-890D-A44CDB3918A4}"/>
                </c:ext>
              </c:extLst>
            </c:dLbl>
            <c:dLbl>
              <c:idx val="1"/>
              <c:layout>
                <c:manualLayout>
                  <c:x val="-2.0757611869153345E-2"/>
                  <c:y val="-3.611706157670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61-44D2-890D-A44CDB3918A4}"/>
                </c:ext>
              </c:extLst>
            </c:dLbl>
            <c:dLbl>
              <c:idx val="2"/>
              <c:layout>
                <c:manualLayout>
                  <c:x val="-8.6587287400610412E-3"/>
                  <c:y val="-3.908783166274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61-44D2-890D-A44CDB3918A4}"/>
                </c:ext>
              </c:extLst>
            </c:dLbl>
            <c:dLbl>
              <c:idx val="3"/>
              <c:layout>
                <c:manualLayout>
                  <c:x val="-3.3031345967054669E-2"/>
                  <c:y val="-2.6540992301790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61-44D2-890D-A44CDB3918A4}"/>
                </c:ext>
              </c:extLst>
            </c:dLbl>
            <c:dLbl>
              <c:idx val="4"/>
              <c:layout>
                <c:manualLayout>
                  <c:x val="-5.2549868583950783E-2"/>
                  <c:y val="-1.5597539586846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61-44D2-890D-A44CDB3918A4}"/>
                </c:ext>
              </c:extLst>
            </c:dLbl>
            <c:dLbl>
              <c:idx val="5"/>
              <c:layout>
                <c:manualLayout>
                  <c:x val="-1.9518522616895975E-2"/>
                  <c:y val="-2.216985249192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661-44D2-890D-A44CDB3918A4}"/>
                </c:ext>
              </c:extLst>
            </c:dLbl>
            <c:dLbl>
              <c:idx val="6"/>
              <c:layout>
                <c:manualLayout>
                  <c:x val="1.5014248166841954E-3"/>
                  <c:y val="-4.8097612839531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 г</c:v>
                </c:pt>
                <c:pt idx="1">
                  <c:v>2021 г</c:v>
                </c:pt>
                <c:pt idx="2">
                  <c:v>2022г</c:v>
                </c:pt>
                <c:pt idx="3">
                  <c:v>I квартал 2023 г</c:v>
                </c:pt>
                <c:pt idx="4">
                  <c:v>II квартал 2023 г</c:v>
                </c:pt>
                <c:pt idx="5">
                  <c:v>III квартал 2023 г</c:v>
                </c:pt>
                <c:pt idx="6">
                  <c:v>IV квартал 2023 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95.3</c:v>
                </c:pt>
                <c:pt idx="1">
                  <c:v>97.6</c:v>
                </c:pt>
                <c:pt idx="2">
                  <c:v>98.7</c:v>
                </c:pt>
                <c:pt idx="3">
                  <c:v>98.17</c:v>
                </c:pt>
                <c:pt idx="4">
                  <c:v>99.6</c:v>
                </c:pt>
                <c:pt idx="5">
                  <c:v>99.8</c:v>
                </c:pt>
                <c:pt idx="6">
                  <c:v>99.3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D661-44D2-890D-A44CDB3918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Специалисты II уровня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812104841539409E-2"/>
                  <c:y val="-2.93319694048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661-44D2-890D-A44CDB3918A4}"/>
                </c:ext>
              </c:extLst>
            </c:dLbl>
            <c:dLbl>
              <c:idx val="1"/>
              <c:layout>
                <c:manualLayout>
                  <c:x val="-2.0757611869153345E-2"/>
                  <c:y val="2.3887550850817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661-44D2-890D-A44CDB3918A4}"/>
                </c:ext>
              </c:extLst>
            </c:dLbl>
            <c:dLbl>
              <c:idx val="2"/>
              <c:layout>
                <c:manualLayout>
                  <c:x val="-1.0160153556745348E-2"/>
                  <c:y val="2.5327090676458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661-44D2-890D-A44CDB3918A4}"/>
                </c:ext>
              </c:extLst>
            </c:dLbl>
            <c:dLbl>
              <c:idx val="3"/>
              <c:layout>
                <c:manualLayout>
                  <c:x val="5.5051607317559112E-17"/>
                  <c:y val="4.05630510271222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661-44D2-890D-A44CDB3918A4}"/>
                </c:ext>
              </c:extLst>
            </c:dLbl>
            <c:dLbl>
              <c:idx val="4"/>
              <c:layout>
                <c:manualLayout>
                  <c:x val="-1.0509973716790142E-2"/>
                  <c:y val="-2.7096486379021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661-44D2-890D-A44CDB3918A4}"/>
                </c:ext>
              </c:extLst>
            </c:dLbl>
            <c:dLbl>
              <c:idx val="5"/>
              <c:layout>
                <c:manualLayout>
                  <c:x val="-2.1019947433580283E-2"/>
                  <c:y val="2.5995832869067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61-44D2-890D-A44CDB3918A4}"/>
                </c:ext>
              </c:extLst>
            </c:dLbl>
            <c:dLbl>
              <c:idx val="6"/>
              <c:layout>
                <c:manualLayout>
                  <c:x val="1.501306594257905E-3"/>
                  <c:y val="1.2180276948964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61-44D2-890D-A44CDB3918A4}"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 г</c:v>
                </c:pt>
                <c:pt idx="1">
                  <c:v>2021 г</c:v>
                </c:pt>
                <c:pt idx="2">
                  <c:v>2022г</c:v>
                </c:pt>
                <c:pt idx="3">
                  <c:v>I квартал 2023 г</c:v>
                </c:pt>
                <c:pt idx="4">
                  <c:v>II квартал 2023 г</c:v>
                </c:pt>
                <c:pt idx="5">
                  <c:v>III квартал 2023 г</c:v>
                </c:pt>
                <c:pt idx="6">
                  <c:v>IV квартал 2023 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95.6</c:v>
                </c:pt>
                <c:pt idx="1">
                  <c:v>94.9</c:v>
                </c:pt>
                <c:pt idx="2">
                  <c:v>95.7</c:v>
                </c:pt>
                <c:pt idx="3">
                  <c:v>95.3</c:v>
                </c:pt>
                <c:pt idx="4">
                  <c:v>95.4</c:v>
                </c:pt>
                <c:pt idx="5">
                  <c:v>95.3</c:v>
                </c:pt>
                <c:pt idx="6">
                  <c:v>98.4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D661-44D2-890D-A44CDB3918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339392"/>
        <c:axId val="45340928"/>
      </c:lineChart>
      <c:catAx>
        <c:axId val="4533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45340928"/>
        <c:crosses val="autoZero"/>
        <c:auto val="1"/>
        <c:lblAlgn val="ctr"/>
        <c:lblOffset val="100"/>
        <c:noMultiLvlLbl val="0"/>
      </c:catAx>
      <c:valAx>
        <c:axId val="45340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4533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597154479753"/>
          <c:y val="0.24151695592104447"/>
          <c:w val="0.52738077725891297"/>
          <c:h val="0.46474214505759698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dPt>
            <c:idx val="0"/>
            <c:bubble3D val="0"/>
            <c:spPr>
              <a:solidFill>
                <a:srgbClr val="A4B85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ED-4C08-B733-8A1C4FA25AF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ED-4C08-B733-8A1C4FA25AFB}"/>
              </c:ext>
            </c:extLst>
          </c:dPt>
          <c:dLbls>
            <c:dLbl>
              <c:idx val="0"/>
              <c:layout>
                <c:manualLayout>
                  <c:x val="0.162192218437297"/>
                  <c:y val="-0.2531434737863573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 smtClean="0">
                        <a:latin typeface="Arial" panose="020B0604020202020204"/>
                      </a:rPr>
                      <a:t>336</a:t>
                    </a:r>
                    <a:r>
                      <a:rPr lang="ru-RU" sz="1600" b="1" strike="noStrike" spc="-1" baseline="0" dirty="0" smtClean="0">
                        <a:latin typeface="Arial" panose="020B0604020202020204"/>
                      </a:rPr>
                      <a:t> 352</a:t>
                    </a:r>
                    <a:endParaRPr lang="ru-RU" sz="1600" b="1" strike="noStrike" spc="-1" dirty="0">
                      <a:latin typeface="Arial" panose="020B0604020202020204"/>
                    </a:endParaRPr>
                  </a:p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по заболеванию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6609799847641536"/>
                      <c:h val="0.1685385452216260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72ED-4C08-B733-8A1C4FA25AFB}"/>
                </c:ext>
              </c:extLst>
            </c:dLbl>
            <c:dLbl>
              <c:idx val="1"/>
              <c:layout>
                <c:manualLayout>
                  <c:x val="6.089338977711245E-2"/>
                  <c:y val="0.26135539483985087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1" strike="noStrike" spc="-1" dirty="0" smtClean="0">
                        <a:latin typeface="Arial" panose="020B0604020202020204"/>
                      </a:rPr>
                      <a:t>423 676</a:t>
                    </a:r>
                    <a:endParaRPr lang="ru-RU" sz="1800" b="1" strike="noStrike" spc="-1" dirty="0">
                      <a:latin typeface="Arial" panose="020B0604020202020204"/>
                    </a:endParaRPr>
                  </a:p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с</a:t>
                    </a:r>
                    <a:r>
                      <a:rPr lang="ru-RU" sz="1200" b="0" strike="noStrike" spc="-1" baseline="0" dirty="0">
                        <a:latin typeface="Arial" panose="020B0604020202020204"/>
                      </a:rPr>
                      <a:t> профилактической целью</a:t>
                    </a:r>
                    <a:endParaRPr lang="ru-RU" sz="1200" b="0" strike="noStrike" spc="-1" dirty="0">
                      <a:latin typeface="Arial" panose="020B0604020202020204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79229541774069123"/>
                      <c:h val="0.1349958258350871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2ED-4C08-B733-8A1C4FA25AF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spc="-1" baseline="0">
                    <a:solidFill>
                      <a:srgbClr val="000000"/>
                    </a:solidFill>
                    <a:latin typeface="Roboto"/>
                    <a:ea typeface="Roboto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389208</c:v>
                </c:pt>
                <c:pt idx="1">
                  <c:v>421632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2ED-4C08-B733-8A1C4FA25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887313834559567E-4"/>
          <c:y val="3.7960015914064046E-2"/>
          <c:w val="0.96674442251330805"/>
          <c:h val="0.92985758112154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6044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4190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2938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2038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1419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1173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42206</c:v>
                </c:pt>
                <c:pt idx="1">
                  <c:v>6738</c:v>
                </c:pt>
                <c:pt idx="2">
                  <c:v>4619</c:v>
                </c:pt>
                <c:pt idx="3">
                  <c:v>3306</c:v>
                </c:pt>
                <c:pt idx="4">
                  <c:v>3461</c:v>
                </c:pt>
                <c:pt idx="5">
                  <c:v>2536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248-444B-B89B-EE4E8AC4CF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DDD5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9812189724265802E-3"/>
                  <c:y val="-2.8337846935016409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/>
                      <a:t>4</a:t>
                    </a:r>
                    <a:r>
                      <a:rPr lang="ru-RU" sz="1200" b="1" dirty="0" smtClean="0"/>
                      <a:t>8633</a:t>
                    </a:r>
                    <a:endParaRPr lang="en-US" sz="12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248-444B-B89B-EE4E8AC4CF8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5411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248-444B-B89B-EE4E8AC4CF82}"/>
                </c:ext>
              </c:extLst>
            </c:dLbl>
            <c:dLbl>
              <c:idx val="2"/>
              <c:layout>
                <c:manualLayout>
                  <c:x val="8.9718755548522516E-3"/>
                  <c:y val="1.5989685916246265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3692</a:t>
                    </a:r>
                    <a:endParaRPr lang="en-US" sz="12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6.1187870087923903E-2"/>
                      <c:h val="6.87901174760808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0248-444B-B89B-EE4E8AC4CF8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2050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0248-444B-B89B-EE4E8AC4CF8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723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0248-444B-B89B-EE4E8AC4CF8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1908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0248-444B-B89B-EE4E8AC4C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45531</c:v>
                </c:pt>
                <c:pt idx="1">
                  <c:v>7843</c:v>
                </c:pt>
                <c:pt idx="2">
                  <c:v>4683</c:v>
                </c:pt>
                <c:pt idx="3">
                  <c:v>3379</c:v>
                </c:pt>
                <c:pt idx="4">
                  <c:v>3679</c:v>
                </c:pt>
                <c:pt idx="5">
                  <c:v>2399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0248-444B-B89B-EE4E8AC4CF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8574592"/>
        <c:axId val="23858867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0" vertOverflow="ellipsis" vert="horz" wrap="square" lIns="38100" tIns="19050" rIns="38100" bIns="19050" anchor="ctr" anchorCtr="1"/>
                    <a:lstStyle/>
                    <a:p>
                      <a:pPr>
                        <a:defRPr lang="ru-RU"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E-0248-444B-B89B-EE4E8AC4CF82}"/>
                  </c:ext>
                </c:extLst>
              </c15:ser>
            </c15:filteredBarSeries>
          </c:ext>
        </c:extLst>
      </c:barChart>
      <c:catAx>
        <c:axId val="23857459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238588672"/>
        <c:crosses val="autoZero"/>
        <c:auto val="1"/>
        <c:lblAlgn val="ctr"/>
        <c:lblOffset val="100"/>
        <c:noMultiLvlLbl val="0"/>
      </c:catAx>
      <c:valAx>
        <c:axId val="2385886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3857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>
        <a:schemeClr val="accent1"/>
      </a:glow>
    </a:effectLst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ln>
                <a:solidFill>
                  <a:schemeClr val="bg1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I гр</c:v>
                </c:pt>
                <c:pt idx="1">
                  <c:v>II гр</c:v>
                </c:pt>
                <c:pt idx="2">
                  <c:v>III гр</c:v>
                </c:pt>
                <c:pt idx="3">
                  <c:v>IV гр</c:v>
                </c:pt>
                <c:pt idx="4">
                  <c:v>V гр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1.9</c:v>
                </c:pt>
                <c:pt idx="1">
                  <c:v>29.8</c:v>
                </c:pt>
                <c:pt idx="2">
                  <c:v>35.5</c:v>
                </c:pt>
                <c:pt idx="3">
                  <c:v>0.4</c:v>
                </c:pt>
                <c:pt idx="4">
                  <c:v>32.4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Средний мед. персонал</a:t>
            </a:r>
          </a:p>
        </c:rich>
      </c:tx>
      <c:layout>
        <c:manualLayout>
          <c:xMode val="edge"/>
          <c:yMode val="edge"/>
          <c:x val="0.14546519012463299"/>
          <c:y val="2.3646966201618502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799"/>
          <c:y val="0.146309314586995"/>
          <c:w val="0.59757113942135998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Прочие</a:t>
            </a:r>
          </a:p>
        </c:rich>
      </c:tx>
      <c:layout>
        <c:manualLayout>
          <c:xMode val="edge"/>
          <c:yMode val="edge"/>
          <c:x val="0.308608167639005"/>
          <c:y val="2.7460456942003501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799"/>
          <c:y val="0.146309314586995"/>
          <c:w val="0.59757113942135998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642970050882479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B4-40D7-A774-5809AEB0F6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6B4-40D7-A774-5809AEB0F690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78.5</c:v>
                </c:pt>
                <c:pt idx="1">
                  <c:v>21.5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6B4-40D7-A774-5809AEB0F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88.75</c:v>
                </c:pt>
                <c:pt idx="1">
                  <c:v>11.25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003463216253693"/>
          <c:y val="3.0358785648574058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Прочие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4E-4E5A-AA18-AC650E87B2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4E-4E5A-AA18-AC650E87B25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4E-4E5A-AA18-AC650E87B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47778" cy="5825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43827" y="0"/>
            <a:ext cx="3247778" cy="5825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A6B5A-54F6-4891-9177-2100E04AA9A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5113" y="1450975"/>
            <a:ext cx="6962775" cy="3917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49003" y="5586351"/>
            <a:ext cx="5995172" cy="45711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1026191"/>
            <a:ext cx="3247778" cy="5825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43827" y="11026191"/>
            <a:ext cx="3247778" cy="582594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‹#›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8015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26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71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dirty="0"/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4243827" y="11026191"/>
            <a:ext cx="3247778" cy="58259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5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1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19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503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280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745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68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52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8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 panose="020F030202020403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Образец текста</a:t>
            </a: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</a:t>
            </a: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</a:t>
            </a: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Четвертый уровень</a:t>
            </a: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jpeg"/><Relationship Id="rId3" Type="http://schemas.openxmlformats.org/officeDocument/2006/relationships/image" Target="../media/image7.png"/><Relationship Id="rId12" Type="http://schemas.openxmlformats.org/officeDocument/2006/relationships/image" Target="../media/image39.jpeg"/><Relationship Id="rId2" Type="http://schemas.openxmlformats.org/officeDocument/2006/relationships/image" Target="../media/image36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8.jpeg"/><Relationship Id="rId15" Type="http://schemas.openxmlformats.org/officeDocument/2006/relationships/image" Target="../media/image4.png"/><Relationship Id="rId10" Type="http://schemas.openxmlformats.org/officeDocument/2006/relationships/image" Target="../media/image37.jpe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3.png"/><Relationship Id="rId7" Type="http://schemas.openxmlformats.org/officeDocument/2006/relationships/image" Target="../media/image42.JP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4.jpe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5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chart" Target="../charts/chart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11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17.e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chart" Target="../charts/chart3.xml"/><Relationship Id="rId9" Type="http://schemas.openxmlformats.org/officeDocument/2006/relationships/image" Target="../media/image20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9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12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11" Type="http://schemas.openxmlformats.org/officeDocument/2006/relationships/image" Target="../media/image8.svg"/><Relationship Id="rId5" Type="http://schemas.openxmlformats.org/officeDocument/2006/relationships/chart" Target="../charts/chart7.xml"/><Relationship Id="rId4" Type="http://schemas.openxmlformats.org/officeDocument/2006/relationships/chart" Target="../charts/chart6.xml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8.svg"/><Relationship Id="rId10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2D7DF18-A0A5-4914-8580-CD53C4905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" y="-55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857" y="3012892"/>
            <a:ext cx="77372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spc="-1" dirty="0">
                <a:solidFill>
                  <a:srgbClr val="002060"/>
                </a:solidFill>
                <a:cs typeface="Bookman Old Style" panose="02050604050505020204" charset="0"/>
              </a:rPr>
              <a:t>Доклад о работе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chemeClr val="bg1"/>
                </a:solidFill>
                <a:cs typeface="Bookman Old Style" panose="02050604050505020204" charset="0"/>
              </a:rPr>
              <a:t>ГБУЗ «ДГП № 48 ДЗМ»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chemeClr val="bg1"/>
                </a:solidFill>
                <a:cs typeface="Bookman Old Style" panose="02050604050505020204" charset="0"/>
              </a:rPr>
              <a:t>в районе Текстильщики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chemeClr val="bg1"/>
                </a:solidFill>
                <a:cs typeface="Bookman Old Style" panose="02050604050505020204" charset="0"/>
              </a:rPr>
              <a:t>за </a:t>
            </a:r>
            <a:r>
              <a:rPr lang="ru-RU" b="1" spc="-1" dirty="0" smtClean="0">
                <a:solidFill>
                  <a:schemeClr val="bg1"/>
                </a:solidFill>
                <a:cs typeface="Bookman Old Style" panose="02050604050505020204" charset="0"/>
              </a:rPr>
              <a:t>2023 </a:t>
            </a:r>
            <a:r>
              <a:rPr lang="ru-RU" b="1" spc="-1" dirty="0">
                <a:solidFill>
                  <a:schemeClr val="bg1"/>
                </a:solidFill>
                <a:cs typeface="Bookman Old Style" panose="02050604050505020204" charset="0"/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9857" y="44536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Докладчик</a:t>
            </a:r>
            <a:r>
              <a:rPr lang="en-US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: </a:t>
            </a:r>
            <a:endParaRPr lang="ru-RU" spc="-1" dirty="0">
              <a:solidFill>
                <a:srgbClr val="002060"/>
              </a:solidFill>
              <a:ea typeface="Roboto"/>
              <a:cs typeface="Calibri" panose="020F050202020403020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главный </a:t>
            </a:r>
            <a:r>
              <a:rPr lang="ru-RU" b="1" spc="-1" dirty="0" smtClean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врач</a:t>
            </a:r>
            <a:r>
              <a:rPr lang="en-US" b="1" spc="-1" dirty="0" smtClean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 </a:t>
            </a:r>
            <a:r>
              <a:rPr lang="ru-RU" b="1" spc="-1" dirty="0" smtClean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д.м.н., </a:t>
            </a:r>
            <a:endParaRPr lang="ru-RU" b="1" spc="-1" dirty="0">
              <a:solidFill>
                <a:srgbClr val="002060"/>
              </a:solidFill>
              <a:cs typeface="Calibri" panose="020F050202020403020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Краснов Владимир Михайлович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A6F5A1-AEAE-46F5-91C5-36D4A49DF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859" y="4453602"/>
            <a:ext cx="406278" cy="450715"/>
          </a:xfrm>
          <a:prstGeom prst="rect">
            <a:avLst/>
          </a:prstGeom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771" y="4128676"/>
            <a:ext cx="1946999" cy="2713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719857" y="260648"/>
            <a:ext cx="2207791" cy="576064"/>
          </a:xfrm>
          <a:prstGeom prst="rect">
            <a:avLst/>
          </a:prstGeom>
          <a:solidFill>
            <a:srgbClr val="FBD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6207" y="548680"/>
            <a:ext cx="1149313" cy="648072"/>
          </a:xfrm>
          <a:prstGeom prst="rect">
            <a:avLst/>
          </a:prstGeom>
          <a:solidFill>
            <a:srgbClr val="FBD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7" y="-168367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695325" y="549275"/>
            <a:ext cx="10515600" cy="1151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Доступность медицинской помощи в 20</a:t>
            </a:r>
            <a:r>
              <a:rPr lang="en-US" sz="3000" dirty="0" smtClean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3000" dirty="0" smtClean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r>
              <a:rPr lang="en-US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находилась на стабильно высоком уровне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665367743"/>
              </p:ext>
            </p:extLst>
          </p:nvPr>
        </p:nvGraphicFramePr>
        <p:xfrm>
          <a:off x="1271464" y="1532604"/>
          <a:ext cx="8458632" cy="501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983431" y="4293096"/>
            <a:ext cx="6641480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7606330" y="4408700"/>
            <a:ext cx="1586014" cy="132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dirty="0" smtClean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7,8%</a:t>
            </a:r>
            <a:endParaRPr lang="en-US" sz="30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нормативный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показатель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доступности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8472264" y="4293096"/>
            <a:ext cx="1008112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1798" y="4754761"/>
            <a:ext cx="840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>
                <a:solidFill>
                  <a:srgbClr val="49BED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Педиатры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239" y="3579380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>
                <a:solidFill>
                  <a:schemeClr val="accent2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pPr algn="r"/>
            <a:r>
              <a:rPr lang="en-US" sz="1200" dirty="0">
                <a:solidFill>
                  <a:schemeClr val="accent2"/>
                </a:solidFill>
                <a:ea typeface="Roboto" panose="02000000000000000000" pitchFamily="2" charset="0"/>
                <a:cs typeface="Roboto" panose="02000000000000000000" pitchFamily="2" charset="0"/>
              </a:rPr>
              <a:t>II </a:t>
            </a:r>
            <a:r>
              <a:rPr lang="ru-RU" sz="1200" dirty="0">
                <a:solidFill>
                  <a:schemeClr val="accent2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239" y="4267175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>
                <a:solidFill>
                  <a:schemeClr val="accent6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pPr algn="r"/>
            <a:r>
              <a:rPr lang="en-US" sz="1200" dirty="0">
                <a:solidFill>
                  <a:schemeClr val="accent6"/>
                </a:solidFill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200" dirty="0">
                <a:solidFill>
                  <a:schemeClr val="accent6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9959686" y="5024132"/>
            <a:ext cx="180027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100%</a:t>
            </a:r>
            <a:endParaRPr lang="ru-RU" sz="3000" dirty="0">
              <a:solidFill>
                <a:schemeClr val="accent6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 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20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9959686" y="3642741"/>
            <a:ext cx="194421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100%</a:t>
            </a:r>
            <a:endParaRPr lang="ru-RU" sz="3000" dirty="0">
              <a:solidFill>
                <a:srgbClr val="49BED8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педиатров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20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9959686" y="2291003"/>
            <a:ext cx="1972929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99,6%</a:t>
            </a:r>
            <a:endParaRPr lang="ru-RU" sz="3000" dirty="0">
              <a:solidFill>
                <a:schemeClr val="accent2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 smtClean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23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0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935"/>
          <a:stretch/>
        </p:blipFill>
        <p:spPr>
          <a:xfrm>
            <a:off x="0" y="-90476"/>
            <a:ext cx="12192000" cy="697586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95326" y="1772816"/>
            <a:ext cx="5234600" cy="4645932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6960096" y="1795811"/>
            <a:ext cx="4297485" cy="4297485"/>
          </a:xfrm>
          <a:prstGeom prst="ellipse">
            <a:avLst/>
          </a:prstGeom>
          <a:solidFill>
            <a:srgbClr val="9FC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929926" y="4005064"/>
            <a:ext cx="814146" cy="0"/>
          </a:xfrm>
          <a:prstGeom prst="straightConnector1">
            <a:avLst/>
          </a:prstGeom>
          <a:ln w="28575" cap="rnd" cmpd="sng">
            <a:solidFill>
              <a:srgbClr val="9FC63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895287" y="1772816"/>
            <a:ext cx="5576" cy="4392488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7664" y="1833624"/>
            <a:ext cx="5184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</a:t>
            </a:r>
            <a:r>
              <a:rPr lang="en-US" sz="1600" dirty="0"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против гепатита В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гепатита 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гепатита 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кори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кори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краснухи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краснухи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дифтерии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дифтерии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паротита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столбняка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коклюша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695324" y="549275"/>
            <a:ext cx="11161315" cy="1007517"/>
          </a:xfrm>
        </p:spPr>
        <p:txBody>
          <a:bodyPr anchor="t"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Прививочная работа: гепатит, корь, краснуха, дифтерия, паротит, столбняк, коклюш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08168" y="5015498"/>
            <a:ext cx="30243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100%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06054" y="4305097"/>
            <a:ext cx="3672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Все планы по вакцинации </a:t>
            </a:r>
            <a:b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600" dirty="0" smtClean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2023 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год выполнены на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18" y="2348880"/>
            <a:ext cx="1988722" cy="198872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2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261E9A9-0460-4196-910C-BED9EF4D7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Шестиугольник 20">
            <a:extLst>
              <a:ext uri="{FF2B5EF4-FFF2-40B4-BE49-F238E27FC236}">
                <a16:creationId xmlns="" xmlns:a16="http://schemas.microsoft.com/office/drawing/2014/main" id="{863F49D2-5157-49F6-921D-1994423F4C09}"/>
              </a:ext>
            </a:extLst>
          </p:cNvPr>
          <p:cNvSpPr/>
          <p:nvPr/>
        </p:nvSpPr>
        <p:spPr>
          <a:xfrm>
            <a:off x="596900" y="2186847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2495550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04925" y="3407228"/>
            <a:ext cx="1800225" cy="16123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Число обращений </a:t>
            </a:r>
            <a:endParaRPr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за 20</a:t>
            </a:r>
            <a:r>
              <a:rPr lang="en-US" altLang="x-none" sz="1600" dirty="0" smtClean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2</a:t>
            </a:r>
            <a:r>
              <a:rPr lang="ru-RU" altLang="x-none"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3</a:t>
            </a:r>
            <a:r>
              <a:rPr sz="1600" dirty="0" smtClean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 </a:t>
            </a:r>
            <a:r>
              <a:rPr sz="1600" dirty="0" err="1" smtClean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год</a:t>
            </a:r>
            <a:r>
              <a:rPr lang="ru-RU" sz="1600" dirty="0" smtClean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600" dirty="0" smtClean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754 обращения-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2022 год</a:t>
            </a:r>
            <a:endParaRPr sz="1600" dirty="0">
              <a:latin typeface="Arial" panose="020B0604020202020204" pitchFamily="34" charset="0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984375" y="3421063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0"/>
          <p:cNvSpPr/>
          <p:nvPr/>
        </p:nvSpPr>
        <p:spPr>
          <a:xfrm>
            <a:off x="1017588" y="3356203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600" b="1" spc="-1" dirty="0" smtClean="0">
                <a:solidFill>
                  <a:srgbClr val="A4B856"/>
                </a:solidFill>
                <a:latin typeface="Roboto"/>
                <a:ea typeface="Roboto"/>
              </a:rPr>
              <a:t>564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241" name="CustomShape 11"/>
          <p:cNvSpPr/>
          <p:nvPr/>
        </p:nvSpPr>
        <p:spPr>
          <a:xfrm>
            <a:off x="4864100" y="1738314"/>
            <a:ext cx="4948238" cy="368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 обращения рассматриваются в </a:t>
            </a:r>
            <a:r>
              <a:rPr kumimoji="0" lang="ru-RU" b="1" i="0" u="none" strike="noStrike" kern="1200" cap="none" spc="-1" normalizeH="0" baseline="0" noProof="0" dirty="0" smtClean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индивидуальном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порядке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случае негативного содержания обращения, специалисты поликлиники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вступают в диалог </a:t>
            </a: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 официальным представителем пациента и детализируют проблему для ее решения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Изучаются предложения граждан по улучшению работы поликлиники, руководство использует обратную связь для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совершенствования оказания медицинской помощи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16033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по рассмотрению жалоб и обращений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граждан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31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288" y="3090863"/>
            <a:ext cx="2484437" cy="368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C2A8CD6-AC2A-457E-A76B-51490ED9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4503808" y="1831496"/>
            <a:ext cx="261425" cy="2729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A1BC9C6-5158-4446-8908-51CBF6A3A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4503808" y="2541931"/>
            <a:ext cx="261425" cy="27291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D3E36CF-923D-4833-88FE-51B7FBC8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4503808" y="4075808"/>
            <a:ext cx="261425" cy="272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3E33E41-CF0F-4217-81B1-9CADC0F42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30" y="2229725"/>
            <a:ext cx="1102070" cy="1191338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="" xmlns:a16="http://schemas.microsoft.com/office/drawing/2014/main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261E9A9-0460-4196-910C-BED9EF4D7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4" name="CustomShape 5"/>
          <p:cNvSpPr/>
          <p:nvPr/>
        </p:nvSpPr>
        <p:spPr>
          <a:xfrm>
            <a:off x="2495550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04925" y="3407228"/>
            <a:ext cx="1800225" cy="16123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endParaRPr sz="1600" dirty="0">
              <a:latin typeface="Arial" panose="020B0604020202020204" pitchFamily="34" charset="0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984375" y="3421063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TextShape 3"/>
          <p:cNvSpPr txBox="1"/>
          <p:nvPr/>
        </p:nvSpPr>
        <p:spPr>
          <a:xfrm>
            <a:off x="1037090" y="16033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/>
            <a:r>
              <a:rPr lang="ru-RU" sz="2400" dirty="0"/>
              <a:t>Продолжена работа в рамках проекта ТЕЛЕМЕДИЦИНА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4831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288" y="3090863"/>
            <a:ext cx="2484437" cy="368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="" xmlns:a16="http://schemas.microsoft.com/office/drawing/2014/main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="" xmlns:a16="http://schemas.microsoft.com/office/drawing/2014/main" id="{B7816B08-9CE0-2A4D-A366-CE43B8F9F798}"/>
              </a:ext>
            </a:extLst>
          </p:cNvPr>
          <p:cNvSpPr txBox="1">
            <a:spLocks/>
          </p:cNvSpPr>
          <p:nvPr/>
        </p:nvSpPr>
        <p:spPr>
          <a:xfrm>
            <a:off x="839416" y="1825625"/>
            <a:ext cx="6408712" cy="4351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800" b="1" dirty="0" smtClean="0"/>
              <a:t>Телемедицина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800" dirty="0" smtClean="0"/>
              <a:t>Запущен новый функционал, который осуществляет удалённое общение между врачом и пациентом. В основном он используется при лёгких степенях простудных заболеваний. Родителям, получающим медицинскую помощь на дому, предоставляется возможность обратиться за телемедицинской консультацией в ТМЦ, записавшись через «Телемедицинский центр ДЗМ».</a:t>
            </a:r>
            <a:endParaRPr lang="en-US" sz="1800" dirty="0" smtClean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</a:pPr>
            <a:endParaRPr lang="ru-RU" sz="1800" dirty="0" smtClean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ru-RU" sz="1800" b="1" dirty="0" err="1" smtClean="0">
                <a:solidFill>
                  <a:srgbClr val="000000"/>
                </a:solidFill>
              </a:rPr>
              <a:t>Аудиоконсультации</a:t>
            </a:r>
            <a:endParaRPr lang="ru-RU" sz="1800" b="1" dirty="0" smtClean="0">
              <a:solidFill>
                <a:srgbClr val="0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800" dirty="0" smtClean="0"/>
              <a:t>- Дети на карантине</a:t>
            </a:r>
            <a:br>
              <a:rPr lang="ru-RU" sz="1800" dirty="0" smtClean="0"/>
            </a:br>
            <a:r>
              <a:rPr lang="ru-RU" sz="1800" dirty="0" smtClean="0"/>
              <a:t>- </a:t>
            </a:r>
            <a:r>
              <a:rPr lang="ru-RU" sz="1800" dirty="0" err="1" smtClean="0"/>
              <a:t>Аудиоконтроль</a:t>
            </a:r>
            <a:r>
              <a:rPr lang="ru-RU" sz="1800" dirty="0" smtClean="0"/>
              <a:t> больных с диагнозом </a:t>
            </a:r>
            <a:r>
              <a:rPr lang="ru-RU" sz="1800" dirty="0" err="1" smtClean="0"/>
              <a:t>covid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Закрытие листков нетрудоспособности</a:t>
            </a:r>
            <a:br>
              <a:rPr lang="ru-RU" sz="1800" dirty="0" smtClean="0"/>
            </a:br>
            <a:r>
              <a:rPr lang="ru-RU" sz="1800" dirty="0" smtClean="0"/>
              <a:t>- Выписка пациента</a:t>
            </a:r>
            <a:endParaRPr lang="ru-RU" sz="1800" dirty="0" smtClean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8312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260" y="2460942"/>
            <a:ext cx="55403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42033" y="1260612"/>
            <a:ext cx="4627245" cy="69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 smtClean="0">
                <a:solidFill>
                  <a:srgbClr val="AFCB38"/>
                </a:solidFill>
              </a:rPr>
              <a:t>Филиал №1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FCB3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1"/>
                </a:solidFill>
                <a:sym typeface="+mn-ea"/>
              </a:rPr>
              <a:t>улица</a:t>
            </a:r>
            <a:r>
              <a:rPr lang="ru-RU" sz="1400" dirty="0">
                <a:solidFill>
                  <a:schemeClr val="tx1"/>
                </a:solidFill>
              </a:rPr>
              <a:t> Фёдора Полетаева, дом 22, строение 1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DE8A85A-862F-4FD2-B403-A3E86939E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B2DB0F4-5DF9-42AC-84F3-DC610D64824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Shape 3">
            <a:extLst>
              <a:ext uri="{FF2B5EF4-FFF2-40B4-BE49-F238E27FC236}">
                <a16:creationId xmlns:a16="http://schemas.microsoft.com/office/drawing/2014/main" xmlns="" id="{FA986E5A-768A-435D-85DC-2747DAF602F0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</a:t>
            </a:r>
            <a:r>
              <a:rPr lang="ru-RU"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ремонт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xmlns="" id="{7E855646-44CD-456C-8ABF-6D9AD287764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4" y="2024201"/>
            <a:ext cx="3478427" cy="2316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78" y="2024200"/>
            <a:ext cx="4118554" cy="2316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24" y="3319703"/>
            <a:ext cx="3468435" cy="231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746" y="3319703"/>
            <a:ext cx="4160108" cy="23113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F39121B-4239-4AB0-BCB7-74DF86C71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Шестиугольник 14">
            <a:extLst>
              <a:ext uri="{FF2B5EF4-FFF2-40B4-BE49-F238E27FC236}">
                <a16:creationId xmlns="" xmlns:a16="http://schemas.microsoft.com/office/drawing/2014/main" id="{7DF1644C-3237-4ED0-B5D1-AB2ACE3B29D3}"/>
              </a:ext>
            </a:extLst>
          </p:cNvPr>
          <p:cNvSpPr/>
          <p:nvPr/>
        </p:nvSpPr>
        <p:spPr>
          <a:xfrm>
            <a:off x="9224786" y="1876997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39196CE-2710-418F-85F7-E576E8E127BF}"/>
              </a:ext>
            </a:extLst>
          </p:cNvPr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>
            <a:extLst>
              <a:ext uri="{FF2B5EF4-FFF2-40B4-BE49-F238E27FC236}">
                <a16:creationId xmlns="" xmlns:a16="http://schemas.microsoft.com/office/drawing/2014/main" id="{B8083AEE-8863-49EF-B2F6-389333956EB4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</a:t>
            </a:r>
          </a:p>
        </p:txBody>
      </p:sp>
      <p:sp>
        <p:nvSpPr>
          <p:cNvPr id="39941" name="Текстовое поле 1"/>
          <p:cNvSpPr txBox="1"/>
          <p:nvPr/>
        </p:nvSpPr>
        <p:spPr>
          <a:xfrm>
            <a:off x="707571" y="1342118"/>
            <a:ext cx="5910943" cy="526297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/>
              <a:t>ГБУЗ «ДГП №48 ДЗМ» </a:t>
            </a:r>
          </a:p>
          <a:p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ГБУЗ «ДГП №48 ДЗМ» расположено по адресу: г. Москва, ул. Артюхиной, д.27, корп.3 , в типовом 4-х этажном здании, 1986 года постройки. В настоящий момент проводится капитальный ремонт здания.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Филиал № 1 ГБУЗ  «ДГП №48 ДЗМ» расположен по адресу: г.Москва, ул. Федора Полетаева, д.22, в типовом 3-х этажном здании, капитальный ремонт закончен в январе 2023 года.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Филиал № 2 ГБУЗ  «ДГП №48 ДЗМ» расположен по адресу: г.Москва, Есенинский бульвар, д.12, корп.1, в типовом 3-х этажном здании, капитальный ремонт закончен в июле 2021 года.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Филиал № 3 ГБУЗ «ДГП №48 ДЗМ» расположен по адресу: г.Москва, ул. Саратовская, д.14/1, на первых 2-х этажах жилого дома.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Филиал № 3 СП1 «ДГП №48 ДЗМ» расположен по адресу: г.Москва, Волжский бульвар, д.9, занимает крыло здания ГБУЗ «ДЦ №3 ДЗМ», в настоящий момент находится в стадии капитального ремонта.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После окончания капитального ремонта в здании на Волжском бульваре, д.9, будет расположен Филиал №3 и СП1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Учреждение обслуживает население Текстильщики, Кузьминки, Рязанский.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C3C356B-F56B-458C-AFBC-98C12027B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59D3E04-3DCF-4D9D-96C9-8B615672A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t="-393" r="1061" b="670"/>
          <a:stretch/>
        </p:blipFill>
        <p:spPr bwMode="auto">
          <a:xfrm>
            <a:off x="6761366" y="1293821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 r="10000"/>
            </a:stretch>
          </a:blipFill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EF2DE04-8814-4962-8332-7D102025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 bwMode="auto">
          <a:xfrm>
            <a:off x="8939126" y="3059018"/>
            <a:ext cx="3003476" cy="258920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стиугольник 15">
            <a:extLst>
              <a:ext uri="{FF2B5EF4-FFF2-40B4-BE49-F238E27FC236}">
                <a16:creationId xmlns="" xmlns:a16="http://schemas.microsoft.com/office/drawing/2014/main" id="{A424377A-3987-44C8-A619-1AC0092DEDC7}"/>
              </a:ext>
            </a:extLst>
          </p:cNvPr>
          <p:cNvSpPr/>
          <p:nvPr/>
        </p:nvSpPr>
        <p:spPr>
          <a:xfrm>
            <a:off x="8861788" y="5824720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752B8FF-A547-49DB-B14E-70EA506CC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D7572D7-F871-4552-9B76-026FAF7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 bwMode="auto">
          <a:xfrm>
            <a:off x="7085271" y="4407052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12"/>
            <a:stretch>
              <a:fillRect r="10000"/>
            </a:stretch>
          </a:blipFill>
        </p:spPr>
      </p:pic>
      <p:sp>
        <p:nvSpPr>
          <p:cNvPr id="19" name="CustomShape 7">
            <a:extLst>
              <a:ext uri="{FF2B5EF4-FFF2-40B4-BE49-F238E27FC236}">
                <a16:creationId xmlns="" xmlns:a16="http://schemas.microsoft.com/office/drawing/2014/main" id="{3610C3C4-3F8A-4438-8752-D1638852C50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4B972AC-D7CA-4F0B-9ED8-4B8E69190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7B41BD2-F04E-4892-8FA0-C425BCE3E0B2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Shape 3">
            <a:extLst>
              <a:ext uri="{FF2B5EF4-FFF2-40B4-BE49-F238E27FC236}">
                <a16:creationId xmlns="" xmlns:a16="http://schemas.microsoft.com/office/drawing/2014/main" id="{CF5E15E2-2F02-4E62-B87E-667B01C6D2C2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Новый московский стандарт поликлиник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5328B0-0AD6-4769-82BA-FD611FD69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5" y="1440387"/>
            <a:ext cx="11402741" cy="48438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2EE08B1-70FF-45DA-9344-61ABAC3DC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D270FBA-5741-4D08-B412-6541EBB122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19" name="CustomShape 7">
            <a:extLst>
              <a:ext uri="{FF2B5EF4-FFF2-40B4-BE49-F238E27FC236}">
                <a16:creationId xmlns="" xmlns:a16="http://schemas.microsoft.com/office/drawing/2014/main" id="{AFC65C7C-1D8D-4088-96A3-A65AC7D521D0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D33D1FE-6E9B-41F8-8667-108932DD8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88" y="922299"/>
            <a:ext cx="6046093" cy="59177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>
            <a:extLst>
              <a:ext uri="{FF2B5EF4-FFF2-40B4-BE49-F238E27FC236}">
                <a16:creationId xmlns=""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9840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Входная зона станет просторнее. Коляску для ребенка можно будет оставить в специально отведенном месте. При входе в поликлинику родителей с детьми встретит доброжелательный и внимательный персонал, который знает ответ на любой вопрос.</a:t>
            </a:r>
          </a:p>
        </p:txBody>
      </p:sp>
      <p:sp>
        <p:nvSpPr>
          <p:cNvPr id="12" name="CustomShape 7">
            <a:extLst>
              <a:ext uri="{FF2B5EF4-FFF2-40B4-BE49-F238E27FC236}">
                <a16:creationId xmlns="" xmlns:a16="http://schemas.microsoft.com/office/drawing/2014/main" id="{E66C57C2-73C5-47FA-84D7-1A6CFF8A2023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>
            <a:extLst>
              <a:ext uri="{FF2B5EF4-FFF2-40B4-BE49-F238E27FC236}">
                <a16:creationId xmlns=""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56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Ожидание приема врача в комфортном, специально выделенном пространстве, где мягкие природные краски в интерьерах создадут хорошее настроение и позволят ощутить гармонию и спокойствие, а игровые зоны не дадут скучать малышам.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5F2F3F-9419-4646-8FE9-74D6FD400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55" y="972048"/>
            <a:ext cx="5831915" cy="5867952"/>
          </a:xfrm>
          <a:prstGeom prst="rect">
            <a:avLst/>
          </a:prstGeom>
        </p:spPr>
      </p:pic>
      <p:sp>
        <p:nvSpPr>
          <p:cNvPr id="12" name="CustomShape 7">
            <a:extLst>
              <a:ext uri="{FF2B5EF4-FFF2-40B4-BE49-F238E27FC236}">
                <a16:creationId xmlns="" xmlns:a16="http://schemas.microsoft.com/office/drawing/2014/main" id="{538671FC-8F9E-4324-8B93-B720EB8FC089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D50CB9-5CE7-42E8-B999-933E4830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5" y="954048"/>
            <a:ext cx="5971251" cy="59039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>
            <a:extLst>
              <a:ext uri="{FF2B5EF4-FFF2-40B4-BE49-F238E27FC236}">
                <a16:creationId xmlns=""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5690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Для детей поход к врачу иногда является стрессом, поэтому особое внимание уделено окружающему пространству. В кабинете врача маленьким пациентам будет интересно и комфортно, а интерьеры поликлиник будут выдержаны в мягких теплых тонах, которые являются частью «исцеляющего» пространства.</a:t>
            </a:r>
          </a:p>
        </p:txBody>
      </p:sp>
      <p:sp>
        <p:nvSpPr>
          <p:cNvPr id="12" name="CustomShape 7">
            <a:extLst>
              <a:ext uri="{FF2B5EF4-FFF2-40B4-BE49-F238E27FC236}">
                <a16:creationId xmlns="" xmlns:a16="http://schemas.microsoft.com/office/drawing/2014/main" id="{543EEC22-E90F-4DD5-9A4D-0AED85663FF2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4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CA431AB-0098-4C43-A220-259B2BA1F46B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="" xmlns:a16="http://schemas.microsoft.com/office/drawing/2014/main" id="{EE247263-AC10-4185-928C-73159EF0F64A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>
            <a:extLst>
              <a:ext uri="{FF2B5EF4-FFF2-40B4-BE49-F238E27FC236}">
                <a16:creationId xmlns="" xmlns:a16="http://schemas.microsoft.com/office/drawing/2014/main" id="{5F8E7ED9-8BCE-44A2-9DE5-AECC36FE24FD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2221FD0-DD15-44CE-891E-07D43229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F2927F28-E3D7-42CD-9A0B-40A783C6E4F4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C89514-F366-4990-943F-F23AE031003D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1DBD667-B5B4-4890-9611-2000051A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3D01E638-D14B-4C64-B7B6-82038698C8E1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A48B685-2494-49FD-97C7-860F69E38D49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9A2F044-1AC7-459D-882B-2BD10928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C4223A9-06BD-4950-827B-F0E7BEC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4E3CBC4-C785-4C28-A527-FAEB73AC5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6CA3E44D-94AB-4D43-B621-501D6FBD4994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D441F7-2E50-4419-AB74-CB88D7AAAB63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565B23B-4FFC-4E99-A37F-DDC4EA86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52CCC18-B08F-4FBA-83F5-0FB7D30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5D2AAC09-8276-4088-97D7-CA84F6C8756C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7B96CFA-8164-4383-8547-8C194C1C4C28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75D052B-DCFB-4437-A18A-F8959DF4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A524ED4-E4B1-41A6-BCA0-F8179772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4506B026-D403-44B5-A0A9-6C715F2E605C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B55C8-9A56-40A3-A5A6-04A0AE7BA03E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9692DCF-2C92-450C-ADE9-7E5D2C0CE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25" name="Шестиугольник 24">
            <a:extLst>
              <a:ext uri="{FF2B5EF4-FFF2-40B4-BE49-F238E27FC236}">
                <a16:creationId xmlns="" xmlns:a16="http://schemas.microsoft.com/office/drawing/2014/main" id="{80B0D981-E481-4B71-AEFE-A9D87EC7EAEE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>
            <a:extLst>
              <a:ext uri="{FF2B5EF4-FFF2-40B4-BE49-F238E27FC236}">
                <a16:creationId xmlns="" xmlns:a16="http://schemas.microsoft.com/office/drawing/2014/main" id="{90EF7F69-D727-4328-9A87-1E43910EF461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=""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1379A52-E0B2-4E49-9A5D-F2F061240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73C98986-B166-4FBF-B19C-9EAE7080B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sp>
        <p:nvSpPr>
          <p:cNvPr id="30" name="CustomShape 7">
            <a:extLst>
              <a:ext uri="{FF2B5EF4-FFF2-40B4-BE49-F238E27FC236}">
                <a16:creationId xmlns="" xmlns:a16="http://schemas.microsoft.com/office/drawing/2014/main" id="{68EFCD9A-139B-4CE9-80B2-1CB91C0F173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>
            <a:extLst>
              <a:ext uri="{FF2B5EF4-FFF2-40B4-BE49-F238E27FC236}">
                <a16:creationId xmlns=""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5690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Новые планировки предусматривают решения по увеличению ширины коридоров, а также разработана интуитивно понятная навигация, которая позволит без проблем найти нужного вам врача или необходимое помещение.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5F5D90-52BC-4751-AFEC-9576E92E3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972048"/>
            <a:ext cx="6086878" cy="5885952"/>
          </a:xfrm>
          <a:prstGeom prst="rect">
            <a:avLst/>
          </a:prstGeom>
        </p:spPr>
      </p:pic>
      <p:sp>
        <p:nvSpPr>
          <p:cNvPr id="12" name="CustomShape 7">
            <a:extLst>
              <a:ext uri="{FF2B5EF4-FFF2-40B4-BE49-F238E27FC236}">
                <a16:creationId xmlns="" xmlns:a16="http://schemas.microsoft.com/office/drawing/2014/main" id="{51054003-2E25-40C4-949B-7C0847C886B3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>
            <a:extLst>
              <a:ext uri="{FF2B5EF4-FFF2-40B4-BE49-F238E27FC236}">
                <a16:creationId xmlns=""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313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сдачи анализов или посещения врача у пациентов появится возможность перекусить полезной едой и насладиться чашечкой ароматного кофе или чая.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D82FCB2-23F7-4510-AB0E-C4CC156BB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972048"/>
            <a:ext cx="5799648" cy="5885952"/>
          </a:xfrm>
          <a:prstGeom prst="rect">
            <a:avLst/>
          </a:prstGeom>
        </p:spPr>
      </p:pic>
      <p:sp>
        <p:nvSpPr>
          <p:cNvPr id="12" name="CustomShape 7">
            <a:extLst>
              <a:ext uri="{FF2B5EF4-FFF2-40B4-BE49-F238E27FC236}">
                <a16:creationId xmlns="" xmlns:a16="http://schemas.microsoft.com/office/drawing/2014/main" id="{A15FE6AD-119C-4FA4-B5AE-9847B9678294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>
            <a:extLst>
              <a:ext uri="{FF2B5EF4-FFF2-40B4-BE49-F238E27FC236}">
                <a16:creationId xmlns=""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313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Территория поликлиники будет благоустроена, рядом с поликлиникой появятся детские площадки, где дети смогут поиграть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092C231-8809-4E29-B426-C9F45508B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87" y="972048"/>
            <a:ext cx="5865014" cy="5823711"/>
          </a:xfrm>
          <a:prstGeom prst="rect">
            <a:avLst/>
          </a:prstGeom>
        </p:spPr>
      </p:pic>
      <p:sp>
        <p:nvSpPr>
          <p:cNvPr id="12" name="CustomShape 7">
            <a:extLst>
              <a:ext uri="{FF2B5EF4-FFF2-40B4-BE49-F238E27FC236}">
                <a16:creationId xmlns="" xmlns:a16="http://schemas.microsoft.com/office/drawing/2014/main" id="{5EA16692-DF97-4450-B029-657ED843A12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80288F8-5671-4CD2-BFFD-33A4B87801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="" xmlns:a16="http://schemas.microsoft.com/office/drawing/2014/main" id="{F3AEDB95-E2D2-4659-AABF-BC7AA18C9D44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>
            <a:extLst>
              <a:ext uri="{FF2B5EF4-FFF2-40B4-BE49-F238E27FC236}">
                <a16:creationId xmlns="" xmlns:a16="http://schemas.microsoft.com/office/drawing/2014/main" id="{B9C56710-B434-461C-B4E7-81F488B22145}"/>
              </a:ext>
            </a:extLst>
          </p:cNvPr>
          <p:cNvSpPr/>
          <p:nvPr/>
        </p:nvSpPr>
        <p:spPr>
          <a:xfrm>
            <a:off x="4803126" y="0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="" xmlns:a16="http://schemas.microsoft.com/office/drawing/2014/main" id="{068E728D-F3D4-496E-8520-70FE4AD571DE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999944" y="3170555"/>
            <a:ext cx="10072370" cy="135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 dirty="0">
                <a:solidFill>
                  <a:schemeClr val="bg1"/>
                </a:solidFill>
                <a:latin typeface="+mj-lt"/>
                <a:ea typeface="Roboto"/>
                <a:cs typeface="Bahnschrift Condensed" panose="020B0502040204020203" charset="0"/>
              </a:rPr>
              <a:t>Спасибо за внимание!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="" xmlns:a16="http://schemas.microsoft.com/office/drawing/2014/main" id="{EA436DA4-2D1D-4B78-9701-EC23887A0E84}"/>
              </a:ext>
            </a:extLst>
          </p:cNvPr>
          <p:cNvSpPr/>
          <p:nvPr/>
        </p:nvSpPr>
        <p:spPr>
          <a:xfrm>
            <a:off x="9679949" y="452564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744032"/>
            <a:ext cx="1434094" cy="143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090EB84D-1DA0-4BEA-96F5-0C559C9A3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53" name="Picture 2" descr="https://www.culture.ru/storage/images/1965de0c61e039d48e5962f88edb2a67/cb092e51b5ac46f8cce688185ab74370.jpg">
            <a:extLst>
              <a:ext uri="{FF2B5EF4-FFF2-40B4-BE49-F238E27FC236}">
                <a16:creationId xmlns="" xmlns:a16="http://schemas.microsoft.com/office/drawing/2014/main" id="{AFD42065-1D43-42CF-9E07-2E24EA29E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0" t="25150" r="39407" b="24420"/>
          <a:stretch/>
        </p:blipFill>
        <p:spPr>
          <a:xfrm flipH="1">
            <a:off x="7693142" y="4744046"/>
            <a:ext cx="770895" cy="74175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2" name="Диаграмма 51">
            <a:extLst>
              <a:ext uri="{FF2B5EF4-FFF2-40B4-BE49-F238E27FC236}">
                <a16:creationId xmlns="" xmlns:a16="http://schemas.microsoft.com/office/drawing/2014/main" id="{8B0FBE7B-82DA-4982-9FD9-5F4A538A37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593195"/>
              </p:ext>
            </p:extLst>
          </p:nvPr>
        </p:nvGraphicFramePr>
        <p:xfrm>
          <a:off x="6273800" y="4025498"/>
          <a:ext cx="3631423" cy="217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8" name="TextShape 3"/>
          <p:cNvSpPr txBox="1"/>
          <p:nvPr/>
        </p:nvSpPr>
        <p:spPr>
          <a:xfrm>
            <a:off x="1016000" y="419794"/>
            <a:ext cx="105156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Основные </a:t>
            </a:r>
            <a:r>
              <a:rPr sz="3000" b="1" dirty="0" err="1">
                <a:solidFill>
                  <a:srgbClr val="1B2E51"/>
                </a:solidFill>
                <a:cs typeface="Arial" panose="020B0604020202020204" pitchFamily="34" charset="0"/>
              </a:rPr>
              <a:t>показатели</a:t>
            </a: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3000" b="1" dirty="0" err="1" smtClean="0">
                <a:solidFill>
                  <a:srgbClr val="1B2E51"/>
                </a:solidFill>
                <a:cs typeface="Arial" panose="020B0604020202020204" pitchFamily="34" charset="0"/>
              </a:rPr>
              <a:t>работы</a:t>
            </a:r>
            <a:endParaRPr sz="30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791806" y="1536473"/>
            <a:ext cx="2007308" cy="4425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Плановая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ощность</a:t>
            </a:r>
          </a:p>
        </p:txBody>
      </p:sp>
      <p:sp>
        <p:nvSpPr>
          <p:cNvPr id="93" name="CustomShape 8"/>
          <p:cNvSpPr/>
          <p:nvPr/>
        </p:nvSpPr>
        <p:spPr>
          <a:xfrm>
            <a:off x="6742339" y="1556891"/>
            <a:ext cx="3071132" cy="427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Прикрепленное население</a:t>
            </a:r>
          </a:p>
        </p:txBody>
      </p:sp>
      <p:sp>
        <p:nvSpPr>
          <p:cNvPr id="94" name="CustomShape 9"/>
          <p:cNvSpPr/>
          <p:nvPr/>
        </p:nvSpPr>
        <p:spPr>
          <a:xfrm>
            <a:off x="796925" y="3468688"/>
            <a:ext cx="8771618" cy="515938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прикрепленного населения</a:t>
            </a:r>
          </a:p>
        </p:txBody>
      </p:sp>
      <p:pic>
        <p:nvPicPr>
          <p:cNvPr id="29708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71" y="1434094"/>
            <a:ext cx="730523" cy="58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Заголовок 1"/>
          <p:cNvSpPr txBox="1"/>
          <p:nvPr/>
        </p:nvSpPr>
        <p:spPr>
          <a:xfrm>
            <a:off x="9009873" y="5114924"/>
            <a:ext cx="1790700" cy="717550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23 </a:t>
            </a:r>
            <a:r>
              <a:rPr lang="ru-RU" sz="2000" b="1" dirty="0" smtClean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370 </a:t>
            </a:r>
            <a:endParaRPr lang="ru-RU" sz="2000" b="1" dirty="0">
              <a:solidFill>
                <a:srgbClr val="548235"/>
              </a:solidFill>
              <a:latin typeface="+mn-lt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мальчиков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6004634" y="5048295"/>
            <a:ext cx="1789113" cy="719138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22 </a:t>
            </a:r>
            <a:r>
              <a:rPr lang="ru-RU" sz="20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170</a:t>
            </a:r>
            <a:endParaRPr lang="ru-RU" sz="2000" b="1" dirty="0">
              <a:solidFill>
                <a:srgbClr val="990099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девочки</a:t>
            </a:r>
          </a:p>
        </p:txBody>
      </p:sp>
      <p:grpSp>
        <p:nvGrpSpPr>
          <p:cNvPr id="29712" name="Группа 7"/>
          <p:cNvGrpSpPr/>
          <p:nvPr/>
        </p:nvGrpSpPr>
        <p:grpSpPr>
          <a:xfrm>
            <a:off x="797718" y="4274344"/>
            <a:ext cx="5027613" cy="1681162"/>
            <a:chOff x="796669" y="4264581"/>
            <a:chExt cx="5027681" cy="1680079"/>
          </a:xfrm>
        </p:grpSpPr>
        <p:sp>
          <p:nvSpPr>
            <p:cNvPr id="16" name="Заголовок 1"/>
            <p:cNvSpPr txBox="1"/>
            <p:nvPr/>
          </p:nvSpPr>
          <p:spPr>
            <a:xfrm>
              <a:off x="796669" y="4264581"/>
              <a:ext cx="4461824" cy="16800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6012" tIns="48006" rIns="96012" bIns="48006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Заголовок 1"/>
            <p:cNvSpPr txBox="1"/>
            <p:nvPr/>
          </p:nvSpPr>
          <p:spPr>
            <a:xfrm>
              <a:off x="2230782" y="4334628"/>
              <a:ext cx="3593568" cy="809503"/>
            </a:xfrm>
            <a:prstGeom prst="rect">
              <a:avLst/>
            </a:prstGeom>
            <a:noFill/>
          </p:spPr>
          <p:txBody>
            <a:bodyPr vert="horz" lIns="96012" tIns="48006" rIns="96012" bIns="48006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1" i="0" u="none" strike="noStrike" kern="1200" cap="small" spc="0" normalizeH="0" baseline="0" noProof="0" dirty="0" smtClean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45 540</a:t>
              </a:r>
              <a:r>
                <a:rPr kumimoji="0" lang="ru-RU" sz="2000" b="1" i="0" u="none" strike="noStrike" kern="1200" spc="0" normalizeH="0" noProof="0" dirty="0" smtClean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человек</a:t>
              </a:r>
              <a:endParaRPr kumimoji="0" lang="ru-RU" sz="2000" b="1" i="0" u="none" strike="noStrike" kern="1200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20877" y="4554713"/>
              <a:ext cx="110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b="1" kern="1200" cap="small" spc="0" normalizeH="0" baseline="0" noProof="0" dirty="0" smtClean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2023г</a:t>
              </a:r>
              <a:r>
                <a:rPr kumimoji="0" lang="ru-RU" b="1" kern="1200" cap="small" spc="0" normalizeH="0" baseline="0" noProof="0" dirty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20877" y="5337138"/>
              <a:ext cx="110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b="1" kern="1200" cap="small" spc="0" normalizeH="0" baseline="0" noProof="0" dirty="0" smtClean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2022г</a:t>
              </a:r>
              <a:r>
                <a:rPr kumimoji="0" lang="ru-RU" b="1" kern="1200" cap="small" spc="0" normalizeH="0" baseline="0" noProof="0" dirty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5" name="Заголовок 1"/>
            <p:cNvSpPr txBox="1"/>
            <p:nvPr/>
          </p:nvSpPr>
          <p:spPr>
            <a:xfrm>
              <a:off x="2230782" y="5088772"/>
              <a:ext cx="2983479" cy="809503"/>
            </a:xfrm>
            <a:prstGeom prst="rect">
              <a:avLst/>
            </a:prstGeom>
            <a:noFill/>
          </p:spPr>
          <p:txBody>
            <a:bodyPr vert="horz" lIns="96012" tIns="48006" rIns="96012" bIns="48006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400" b="1" i="0" u="none" strike="noStrike" kern="1200" cap="small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45 </a:t>
              </a:r>
              <a:r>
                <a:rPr kumimoji="0" lang="ru-RU" sz="2400" b="1" i="0" u="none" strike="noStrike" kern="1200" cap="small" spc="0" normalizeH="0" baseline="0" noProof="0" dirty="0" smtClean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521 </a:t>
              </a:r>
              <a:r>
                <a:rPr kumimoji="0" lang="ru-RU" sz="2000" b="1" i="0" u="none" strike="noStrike" kern="1200" spc="0" normalizeH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человек</a:t>
              </a:r>
            </a:p>
          </p:txBody>
        </p:sp>
      </p:grpSp>
      <p:pic>
        <p:nvPicPr>
          <p:cNvPr id="29713" name="Picture 2" descr="https://www.culture.ru/storage/images/1965de0c61e039d48e5962f88edb2a67/cb092e51b5ac46f8cce688185ab74370.jpg"/>
          <p:cNvPicPr>
            <a:picLocks noChangeAspect="1"/>
          </p:cNvPicPr>
          <p:nvPr/>
        </p:nvPicPr>
        <p:blipFill>
          <a:blip r:embed="rId3"/>
          <a:srcRect t="25150" r="39407" b="24420"/>
          <a:stretch>
            <a:fillRect/>
          </a:stretch>
        </p:blipFill>
        <p:spPr>
          <a:xfrm>
            <a:off x="5319124" y="1395069"/>
            <a:ext cx="1251329" cy="741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2BE2B0A-88BC-4D8C-9C61-07C4EDFA6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4C5782C6-49CF-4F61-9B5D-75CB4229FE48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="" xmlns:a16="http://schemas.microsoft.com/office/drawing/2014/main" id="{E1C26BC4-6734-4D59-A27E-F95F75CEC096}"/>
              </a:ext>
            </a:extLst>
          </p:cNvPr>
          <p:cNvSpPr/>
          <p:nvPr/>
        </p:nvSpPr>
        <p:spPr>
          <a:xfrm>
            <a:off x="972270" y="1368062"/>
            <a:ext cx="306633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="" xmlns:a16="http://schemas.microsoft.com/office/drawing/2014/main" id="{749BD185-2266-412C-99E8-6927EDD04FF3}"/>
              </a:ext>
            </a:extLst>
          </p:cNvPr>
          <p:cNvSpPr/>
          <p:nvPr/>
        </p:nvSpPr>
        <p:spPr>
          <a:xfrm>
            <a:off x="5010871" y="1368062"/>
            <a:ext cx="480260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Шестиугольник 44">
            <a:extLst>
              <a:ext uri="{FF2B5EF4-FFF2-40B4-BE49-F238E27FC236}">
                <a16:creationId xmlns="" xmlns:a16="http://schemas.microsoft.com/office/drawing/2014/main" id="{CCFAA2CA-09C3-40C4-9B4A-D792F4BB8643}"/>
              </a:ext>
            </a:extLst>
          </p:cNvPr>
          <p:cNvSpPr/>
          <p:nvPr/>
        </p:nvSpPr>
        <p:spPr>
          <a:xfrm>
            <a:off x="1670376" y="212076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64D2539-260A-48C2-A17A-9A640A24E0C3}"/>
              </a:ext>
            </a:extLst>
          </p:cNvPr>
          <p:cNvSpPr txBox="1"/>
          <p:nvPr/>
        </p:nvSpPr>
        <p:spPr>
          <a:xfrm>
            <a:off x="1811651" y="2395810"/>
            <a:ext cx="2358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1495</a:t>
            </a:r>
            <a:r>
              <a:rPr lang="ru-RU" sz="16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посещений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C335943-2426-46ED-8721-24601C937DA1}"/>
              </a:ext>
            </a:extLst>
          </p:cNvPr>
          <p:cNvSpPr txBox="1"/>
          <p:nvPr/>
        </p:nvSpPr>
        <p:spPr>
          <a:xfrm>
            <a:off x="1512377" y="3038295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смену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Шестиугольник 47">
            <a:extLst>
              <a:ext uri="{FF2B5EF4-FFF2-40B4-BE49-F238E27FC236}">
                <a16:creationId xmlns="" xmlns:a16="http://schemas.microsoft.com/office/drawing/2014/main" id="{BA1EB1E5-78C7-4959-8130-D21C19FCAB79}"/>
              </a:ext>
            </a:extLst>
          </p:cNvPr>
          <p:cNvSpPr/>
          <p:nvPr/>
        </p:nvSpPr>
        <p:spPr>
          <a:xfrm>
            <a:off x="6198833" y="2120768"/>
            <a:ext cx="1307167" cy="1126868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317D1A0-6CCB-414B-A8D3-FA76D4EDBBB6}"/>
              </a:ext>
            </a:extLst>
          </p:cNvPr>
          <p:cNvSpPr txBox="1"/>
          <p:nvPr/>
        </p:nvSpPr>
        <p:spPr>
          <a:xfrm>
            <a:off x="6340108" y="2395810"/>
            <a:ext cx="354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45 540</a:t>
            </a:r>
            <a:r>
              <a:rPr lang="ru-RU" sz="16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="" xmlns:a16="http://schemas.microsoft.com/office/drawing/2014/main" id="{3713C33A-6DC3-408E-AF71-D455282BC3D4}"/>
              </a:ext>
            </a:extLst>
          </p:cNvPr>
          <p:cNvSpPr/>
          <p:nvPr/>
        </p:nvSpPr>
        <p:spPr>
          <a:xfrm>
            <a:off x="1065082" y="4374403"/>
            <a:ext cx="391173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CustomShape 7">
            <a:extLst>
              <a:ext uri="{FF2B5EF4-FFF2-40B4-BE49-F238E27FC236}">
                <a16:creationId xmlns="" xmlns:a16="http://schemas.microsoft.com/office/drawing/2014/main" id="{594FE0E9-13FD-4299-A133-76F705F6092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579E0B5-017A-49C0-8D89-0D69BBDD3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6" name="Шестиугольник 25">
            <a:extLst>
              <a:ext uri="{FF2B5EF4-FFF2-40B4-BE49-F238E27FC236}">
                <a16:creationId xmlns="" xmlns:a16="http://schemas.microsoft.com/office/drawing/2014/main" id="{E4798616-2D73-4C5A-948B-5F88D1082B15}"/>
              </a:ext>
            </a:extLst>
          </p:cNvPr>
          <p:cNvSpPr/>
          <p:nvPr/>
        </p:nvSpPr>
        <p:spPr>
          <a:xfrm>
            <a:off x="976707" y="147099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3325BDF-2DDB-4EFE-B9AA-0E3EE82A3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3FADE9E-CB01-4D25-8E6F-4B23C22F93E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8" name="Диаграмма 25"/>
          <p:cNvGraphicFramePr/>
          <p:nvPr>
            <p:extLst>
              <p:ext uri="{D42A27DB-BD31-4B8C-83A1-F6EECF244321}">
                <p14:modId xmlns:p14="http://schemas.microsoft.com/office/powerpoint/2010/main" val="2753338154"/>
              </p:ext>
            </p:extLst>
          </p:nvPr>
        </p:nvGraphicFramePr>
        <p:xfrm>
          <a:off x="584624" y="2584939"/>
          <a:ext cx="3120273" cy="354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9" name="CustomShape 4"/>
          <p:cNvSpPr/>
          <p:nvPr/>
        </p:nvSpPr>
        <p:spPr>
          <a:xfrm>
            <a:off x="788492" y="1214820"/>
            <a:ext cx="2706162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44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760</a:t>
            </a:r>
            <a:r>
              <a:rPr lang="en-US" sz="44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44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328</a:t>
            </a:r>
            <a:endParaRPr sz="4400" b="1" dirty="0">
              <a:solidFill>
                <a:srgbClr val="A4B856"/>
              </a:solidFill>
              <a:latin typeface="+mj-lt"/>
              <a:cs typeface="Calibri" panose="020F050202020403020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посещений в </a:t>
            </a:r>
            <a:r>
              <a:rPr sz="1400" dirty="0" smtClean="0">
                <a:solidFill>
                  <a:srgbClr val="000000"/>
                </a:solidFill>
                <a:latin typeface="+mj-lt"/>
                <a:cs typeface="Roboto" pitchFamily="2" charset="0"/>
              </a:rPr>
              <a:t>202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3</a:t>
            </a:r>
            <a:r>
              <a:rPr sz="1400" dirty="0" smtClean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400" dirty="0" err="1" smtClean="0">
                <a:solidFill>
                  <a:srgbClr val="000000"/>
                </a:solidFill>
                <a:latin typeface="+mj-lt"/>
                <a:cs typeface="Roboto" pitchFamily="2" charset="0"/>
              </a:rPr>
              <a:t>году</a:t>
            </a:r>
            <a:r>
              <a:rPr lang="ru-RU" sz="1400" dirty="0" smtClean="0">
                <a:solidFill>
                  <a:srgbClr val="000000"/>
                </a:solidFill>
                <a:latin typeface="+mj-lt"/>
                <a:cs typeface="Roboto" pitchFamily="2" charset="0"/>
              </a:rPr>
              <a:t>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Для сравнения 685 640 в 2022г.</a:t>
            </a:r>
            <a:endParaRPr sz="1400" dirty="0">
              <a:latin typeface="+mj-lt"/>
            </a:endParaRPr>
          </a:p>
        </p:txBody>
      </p:sp>
      <p:sp>
        <p:nvSpPr>
          <p:cNvPr id="127" name="CustomShape 10"/>
          <p:cNvSpPr/>
          <p:nvPr/>
        </p:nvSpPr>
        <p:spPr>
          <a:xfrm>
            <a:off x="8851900" y="6286500"/>
            <a:ext cx="3849688" cy="2460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0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* МО оказывает ОНСП детскому населению</a:t>
            </a:r>
            <a:endParaRPr sz="1000" dirty="0">
              <a:latin typeface="Arial" panose="020B0604020202020204" pitchFamily="34" charset="0"/>
            </a:endParaRPr>
          </a:p>
        </p:txBody>
      </p:sp>
      <p:graphicFrame>
        <p:nvGraphicFramePr>
          <p:cNvPr id="30726" name="Диаграмма 16"/>
          <p:cNvGraphicFramePr/>
          <p:nvPr>
            <p:extLst>
              <p:ext uri="{D42A27DB-BD31-4B8C-83A1-F6EECF244321}">
                <p14:modId xmlns:p14="http://schemas.microsoft.com/office/powerpoint/2010/main" val="3882025435"/>
              </p:ext>
            </p:extLst>
          </p:nvPr>
        </p:nvGraphicFramePr>
        <p:xfrm>
          <a:off x="7613054" y="1314121"/>
          <a:ext cx="3798888" cy="4972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Visio" r:id="rId7" imgW="3803650" imgH="4913630" progId="Visio.Drawing.15">
                  <p:embed/>
                </p:oleObj>
              </mc:Choice>
              <mc:Fallback>
                <p:oleObj name="Visio" r:id="rId7" imgW="3803650" imgH="4913630" progId="Visio.Drawing.15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13054" y="1314121"/>
                        <a:ext cx="3798888" cy="497237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Диаграмма 17"/>
          <p:cNvGraphicFramePr/>
          <p:nvPr>
            <p:extLst>
              <p:ext uri="{D42A27DB-BD31-4B8C-83A1-F6EECF244321}">
                <p14:modId xmlns:p14="http://schemas.microsoft.com/office/powerpoint/2010/main" val="3142483918"/>
              </p:ext>
            </p:extLst>
          </p:nvPr>
        </p:nvGraphicFramePr>
        <p:xfrm>
          <a:off x="3748271" y="1344613"/>
          <a:ext cx="3865245" cy="4943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Chart" r:id="rId9" imgW="3876675" imgH="4981575" progId="Excel.Chart.8">
                  <p:embed/>
                </p:oleObj>
              </mc:Choice>
              <mc:Fallback>
                <p:oleObj name="Chart" r:id="rId9" imgW="3876675" imgH="4981575" progId="Excel.Char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8271" y="1344613"/>
                        <a:ext cx="3865245" cy="494315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Посещения поликлиники в </a:t>
            </a:r>
            <a:r>
              <a:rPr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202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3</a:t>
            </a:r>
            <a:r>
              <a:rPr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 smtClean="0">
                <a:solidFill>
                  <a:srgbClr val="1B2E51"/>
                </a:solidFill>
                <a:cs typeface="Arial" panose="020B0604020202020204" pitchFamily="34" charset="0"/>
              </a:rPr>
              <a:t>году</a:t>
            </a:r>
            <a:r>
              <a:rPr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9432" y="27023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35416" y="33963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16189" y="25472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331634" y="3639013"/>
            <a:ext cx="348342" cy="28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57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42961" y="3382659"/>
            <a:ext cx="540000" cy="25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41,5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1654" y="4226163"/>
            <a:ext cx="439544" cy="2462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69%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2025" y="2410777"/>
            <a:ext cx="388248" cy="261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8</a:t>
            </a:r>
            <a:r>
              <a:rPr lang="ru-RU" sz="1100" b="1" dirty="0" smtClean="0">
                <a:solidFill>
                  <a:schemeClr val="bg1"/>
                </a:solidFill>
              </a:rPr>
              <a:t>%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5398" y="3103040"/>
            <a:ext cx="439544" cy="2462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dirty="0"/>
              <a:t>17%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4241" y="2410777"/>
            <a:ext cx="388248" cy="261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3</a:t>
            </a:r>
            <a:r>
              <a:rPr lang="ru-RU" sz="1100" b="1" dirty="0" smtClean="0">
                <a:solidFill>
                  <a:schemeClr val="bg1"/>
                </a:solidFill>
              </a:rPr>
              <a:t>%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C4DCFAB2-64ED-4FE6-971A-5ECED2AF20FC}"/>
              </a:ext>
            </a:extLst>
          </p:cNvPr>
          <p:cNvSpPr/>
          <p:nvPr/>
        </p:nvSpPr>
        <p:spPr>
          <a:xfrm>
            <a:off x="60840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30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372240" y="3610722"/>
            <a:ext cx="1096586" cy="1140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="" xmlns:a16="http://schemas.microsoft.com/office/drawing/2014/main" id="{41A0ACAC-64D2-422A-BC97-BA8D4040C297}"/>
              </a:ext>
            </a:extLst>
          </p:cNvPr>
          <p:cNvSpPr/>
          <p:nvPr/>
        </p:nvSpPr>
        <p:spPr>
          <a:xfrm>
            <a:off x="7660174" y="1368062"/>
            <a:ext cx="3708394" cy="4867101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CustomShape 7">
            <a:extLst>
              <a:ext uri="{FF2B5EF4-FFF2-40B4-BE49-F238E27FC236}">
                <a16:creationId xmlns="" xmlns:a16="http://schemas.microsoft.com/office/drawing/2014/main" id="{D4BB2B44-A797-459D-B145-F8A53F4791B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23CBD43-F9EC-4359-BAB2-18338446D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535785030"/>
              </p:ext>
            </p:extLst>
          </p:nvPr>
        </p:nvGraphicFramePr>
        <p:xfrm>
          <a:off x="558715" y="2149500"/>
          <a:ext cx="10838628" cy="301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CustomShape 16">
            <a:extLst>
              <a:ext uri="{FF2B5EF4-FFF2-40B4-BE49-F238E27FC236}">
                <a16:creationId xmlns="" xmlns:a16="http://schemas.microsoft.com/office/drawing/2014/main" id="{5158AC8D-466D-432B-9A35-1BA419B8B42F}"/>
              </a:ext>
            </a:extLst>
          </p:cNvPr>
          <p:cNvSpPr/>
          <p:nvPr/>
        </p:nvSpPr>
        <p:spPr>
          <a:xfrm>
            <a:off x="951720" y="3447419"/>
            <a:ext cx="838298" cy="838298"/>
          </a:xfrm>
          <a:prstGeom prst="ellipse">
            <a:avLst/>
          </a:prstGeom>
          <a:solidFill>
            <a:schemeClr val="bg1"/>
          </a:solidFill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9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635" y="3643459"/>
            <a:ext cx="948345" cy="4977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" name="CustomShape 11"/>
          <p:cNvSpPr/>
          <p:nvPr/>
        </p:nvSpPr>
        <p:spPr>
          <a:xfrm>
            <a:off x="2669332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глаза и его придаточного аппарата</a:t>
            </a:r>
            <a:endParaRPr sz="1200" dirty="0">
              <a:latin typeface="+mj-lt"/>
            </a:endParaRPr>
          </a:p>
        </p:txBody>
      </p:sp>
      <p:sp>
        <p:nvSpPr>
          <p:cNvPr id="186" name="CustomShape 12"/>
          <p:cNvSpPr/>
          <p:nvPr/>
        </p:nvSpPr>
        <p:spPr>
          <a:xfrm>
            <a:off x="804714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дыхания</a:t>
            </a:r>
            <a:endParaRPr sz="1200" dirty="0">
              <a:latin typeface="+mj-lt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6144282" y="5090364"/>
            <a:ext cx="1267272" cy="694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пищеварения</a:t>
            </a:r>
            <a:endParaRPr sz="1200" dirty="0">
              <a:latin typeface="+mj-lt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4400381" y="5090364"/>
            <a:ext cx="1635189" cy="693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endParaRPr lang="ru-RU" sz="1200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костно-мышечной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системы</a:t>
            </a:r>
            <a:endParaRPr sz="1200" dirty="0">
              <a:latin typeface="+mj-lt"/>
            </a:endParaRPr>
          </a:p>
        </p:txBody>
      </p:sp>
      <p:sp>
        <p:nvSpPr>
          <p:cNvPr id="189" name="CustomShape 15"/>
          <p:cNvSpPr/>
          <p:nvPr/>
        </p:nvSpPr>
        <p:spPr>
          <a:xfrm>
            <a:off x="9663210" y="5090364"/>
            <a:ext cx="1453026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мочеполовой системы</a:t>
            </a:r>
            <a:endParaRPr sz="1200" dirty="0">
              <a:latin typeface="+mj-lt"/>
            </a:endParaRPr>
          </a:p>
        </p:txBody>
      </p:sp>
      <p:sp>
        <p:nvSpPr>
          <p:cNvPr id="199" name="TextShape 21"/>
          <p:cNvSpPr txBox="1"/>
          <p:nvPr/>
        </p:nvSpPr>
        <p:spPr>
          <a:xfrm>
            <a:off x="9156004" y="63914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02" name="CustomShape 22"/>
          <p:cNvSpPr/>
          <p:nvPr/>
        </p:nvSpPr>
        <p:spPr>
          <a:xfrm>
            <a:off x="7887481" y="5090364"/>
            <a:ext cx="1635187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н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ервной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системы</a:t>
            </a:r>
            <a:endParaRPr sz="1200" dirty="0">
              <a:latin typeface="+mj-lt"/>
            </a:endParaRPr>
          </a:p>
        </p:txBody>
      </p:sp>
      <p:sp>
        <p:nvSpPr>
          <p:cNvPr id="35" name="TextShape 3"/>
          <p:cNvSpPr txBox="1"/>
          <p:nvPr/>
        </p:nvSpPr>
        <p:spPr>
          <a:xfrm>
            <a:off x="1023143" y="392361"/>
            <a:ext cx="8666163" cy="542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Показатели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 smtClean="0">
                <a:solidFill>
                  <a:srgbClr val="1B2E51"/>
                </a:solidFill>
                <a:cs typeface="Arial" panose="020B0604020202020204" pitchFamily="34" charset="0"/>
              </a:rPr>
              <a:t>заболеваемости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6DC6245-B2C2-4E2E-A089-98A899EC0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63E81957-98A5-4A03-8578-CB2145DA973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="" xmlns:a16="http://schemas.microsoft.com/office/drawing/2014/main" id="{03759C28-A42A-48D7-A17B-BEF798FE95F0}"/>
              </a:ext>
            </a:extLst>
          </p:cNvPr>
          <p:cNvSpPr/>
          <p:nvPr/>
        </p:nvSpPr>
        <p:spPr>
          <a:xfrm>
            <a:off x="667427" y="2038970"/>
            <a:ext cx="10681565" cy="394273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DDC2624D-F4D3-48F7-9116-8D2D7C31A8B2}"/>
              </a:ext>
            </a:extLst>
          </p:cNvPr>
          <p:cNvCxnSpPr>
            <a:cxnSpLocks/>
          </p:cNvCxnSpPr>
          <p:nvPr/>
        </p:nvCxnSpPr>
        <p:spPr>
          <a:xfrm>
            <a:off x="794657" y="5094028"/>
            <a:ext cx="10145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6" name="Рисунок 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799" y="3597726"/>
            <a:ext cx="450020" cy="451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CustomShape 16">
            <a:extLst>
              <a:ext uri="{FF2B5EF4-FFF2-40B4-BE49-F238E27FC236}">
                <a16:creationId xmlns="" xmlns:a16="http://schemas.microsoft.com/office/drawing/2014/main" id="{EEE2B56C-53A8-4A46-98D9-FE922DDE38F5}"/>
              </a:ext>
            </a:extLst>
          </p:cNvPr>
          <p:cNvSpPr/>
          <p:nvPr/>
        </p:nvSpPr>
        <p:spPr>
          <a:xfrm>
            <a:off x="4564630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87" name="Рисунок 9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9927" y="3592792"/>
            <a:ext cx="515557" cy="515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8" name="Рисунок 9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0682" y="3640320"/>
            <a:ext cx="493711" cy="492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3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4948" y="3638061"/>
            <a:ext cx="484973" cy="461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8" name="Рисунок 1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0600" y="3603558"/>
            <a:ext cx="521382" cy="519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07D2EDE-E248-41B0-9CDA-65AF4D11A12B}"/>
              </a:ext>
            </a:extLst>
          </p:cNvPr>
          <p:cNvSpPr/>
          <p:nvPr/>
        </p:nvSpPr>
        <p:spPr>
          <a:xfrm>
            <a:off x="3194957" y="1490356"/>
            <a:ext cx="582385" cy="229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9991D56E-4872-4F41-A200-715816BFF4EC}"/>
              </a:ext>
            </a:extLst>
          </p:cNvPr>
          <p:cNvSpPr/>
          <p:nvPr/>
        </p:nvSpPr>
        <p:spPr>
          <a:xfrm>
            <a:off x="5792948" y="1465746"/>
            <a:ext cx="582385" cy="229026"/>
          </a:xfrm>
          <a:prstGeom prst="rect">
            <a:avLst/>
          </a:prstGeom>
          <a:solidFill>
            <a:srgbClr val="FDD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B400608-5B03-4657-B765-EC8704EBBAB4}"/>
              </a:ext>
            </a:extLst>
          </p:cNvPr>
          <p:cNvSpPr txBox="1"/>
          <p:nvPr/>
        </p:nvSpPr>
        <p:spPr>
          <a:xfrm>
            <a:off x="3866879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</a:t>
            </a:r>
            <a:r>
              <a:rPr lang="ru-RU" sz="1400" dirty="0" smtClean="0"/>
              <a:t>2022г</a:t>
            </a:r>
            <a:r>
              <a:rPr lang="ru-RU" sz="1400" dirty="0"/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3E64BCA0-2D26-480E-973F-313BEAE89618}"/>
              </a:ext>
            </a:extLst>
          </p:cNvPr>
          <p:cNvSpPr txBox="1"/>
          <p:nvPr/>
        </p:nvSpPr>
        <p:spPr>
          <a:xfrm>
            <a:off x="6464870" y="1422859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</a:t>
            </a:r>
            <a:r>
              <a:rPr lang="ru-RU" sz="1400" dirty="0" smtClean="0"/>
              <a:t>2023г</a:t>
            </a:r>
            <a:r>
              <a:rPr lang="ru-RU" sz="1400" dirty="0"/>
              <a:t>.</a:t>
            </a:r>
          </a:p>
        </p:txBody>
      </p:sp>
      <p:sp>
        <p:nvSpPr>
          <p:cNvPr id="57" name="CustomShape 16">
            <a:extLst>
              <a:ext uri="{FF2B5EF4-FFF2-40B4-BE49-F238E27FC236}">
                <a16:creationId xmlns="" xmlns:a16="http://schemas.microsoft.com/office/drawing/2014/main" id="{63F2CE68-3F6F-40E6-A067-D81AB33BE698}"/>
              </a:ext>
            </a:extLst>
          </p:cNvPr>
          <p:cNvSpPr/>
          <p:nvPr/>
        </p:nvSpPr>
        <p:spPr>
          <a:xfrm>
            <a:off x="2863659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16">
            <a:extLst>
              <a:ext uri="{FF2B5EF4-FFF2-40B4-BE49-F238E27FC236}">
                <a16:creationId xmlns="" xmlns:a16="http://schemas.microsoft.com/office/drawing/2014/main" id="{68642599-24DF-438E-8014-9124332EA562}"/>
              </a:ext>
            </a:extLst>
          </p:cNvPr>
          <p:cNvSpPr/>
          <p:nvPr/>
        </p:nvSpPr>
        <p:spPr>
          <a:xfrm>
            <a:off x="6258557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6">
            <a:extLst>
              <a:ext uri="{FF2B5EF4-FFF2-40B4-BE49-F238E27FC236}">
                <a16:creationId xmlns="" xmlns:a16="http://schemas.microsoft.com/office/drawing/2014/main" id="{B25129D0-F7D1-40B9-9C03-F135AA60997D}"/>
              </a:ext>
            </a:extLst>
          </p:cNvPr>
          <p:cNvSpPr/>
          <p:nvPr/>
        </p:nvSpPr>
        <p:spPr>
          <a:xfrm>
            <a:off x="797828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16">
            <a:extLst>
              <a:ext uri="{FF2B5EF4-FFF2-40B4-BE49-F238E27FC236}">
                <a16:creationId xmlns="" xmlns:a16="http://schemas.microsoft.com/office/drawing/2014/main" id="{0306AD2B-F384-4917-AD17-30ED7518A387}"/>
              </a:ext>
            </a:extLst>
          </p:cNvPr>
          <p:cNvSpPr/>
          <p:nvPr/>
        </p:nvSpPr>
        <p:spPr>
          <a:xfrm>
            <a:off x="968930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43097CFF-46B3-48B9-AAAA-43C34E577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53" y="0"/>
            <a:ext cx="12192000" cy="6858000"/>
          </a:xfrm>
          <a:prstGeom prst="rect">
            <a:avLst/>
          </a:prstGeom>
        </p:spPr>
      </p:pic>
      <p:graphicFrame>
        <p:nvGraphicFramePr>
          <p:cNvPr id="140" name="Table 8"/>
          <p:cNvGraphicFramePr/>
          <p:nvPr>
            <p:extLst>
              <p:ext uri="{D42A27DB-BD31-4B8C-83A1-F6EECF244321}">
                <p14:modId xmlns:p14="http://schemas.microsoft.com/office/powerpoint/2010/main" val="3222255550"/>
              </p:ext>
            </p:extLst>
          </p:nvPr>
        </p:nvGraphicFramePr>
        <p:xfrm>
          <a:off x="5823447" y="4679147"/>
          <a:ext cx="4877640" cy="1098360"/>
        </p:xfrm>
        <a:graphic>
          <a:graphicData uri="http://schemas.openxmlformats.org/drawingml/2006/table">
            <a:tbl>
              <a:tblPr/>
              <a:tblGrid>
                <a:gridCol w="701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3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чел.</a:t>
                      </a:r>
                      <a:endParaRPr lang="ru-RU" sz="1800" b="0" strike="noStrike" spc="-1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137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163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149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%</a:t>
                      </a:r>
                      <a:endParaRPr lang="ru-RU" sz="1800" b="0" strike="noStrike" spc="-1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1,9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29,8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35,5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0,4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32,4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Shape 3"/>
          <p:cNvSpPr txBox="1"/>
          <p:nvPr/>
        </p:nvSpPr>
        <p:spPr>
          <a:xfrm>
            <a:off x="1048543" y="401280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Дети-сироты, </a:t>
            </a:r>
            <a:r>
              <a:rPr sz="2400" b="1" dirty="0" err="1" smtClean="0">
                <a:solidFill>
                  <a:srgbClr val="1B2E51"/>
                </a:solidFill>
                <a:cs typeface="Arial" panose="020B0604020202020204" pitchFamily="34" charset="0"/>
              </a:rPr>
              <a:t>опекаемые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F6E9745-6E53-42EB-9B33-DD3B7C41C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100D25D7-992F-4205-95EC-12C27D67903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8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418" y="3066819"/>
            <a:ext cx="661988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799" y="3025544"/>
            <a:ext cx="701675" cy="70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Шестиугольник 23">
            <a:extLst>
              <a:ext uri="{FF2B5EF4-FFF2-40B4-BE49-F238E27FC236}">
                <a16:creationId xmlns="" xmlns:a16="http://schemas.microsoft.com/office/drawing/2014/main" id="{60474016-C2A5-4D88-B15D-6739D8899F1E}"/>
              </a:ext>
            </a:extLst>
          </p:cNvPr>
          <p:cNvSpPr/>
          <p:nvPr/>
        </p:nvSpPr>
        <p:spPr>
          <a:xfrm>
            <a:off x="1429266" y="159873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E7C9AE4-1B78-4DEB-A23F-4291F055C5E0}"/>
              </a:ext>
            </a:extLst>
          </p:cNvPr>
          <p:cNvSpPr txBox="1"/>
          <p:nvPr/>
        </p:nvSpPr>
        <p:spPr>
          <a:xfrm>
            <a:off x="1570541" y="1873780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460</a:t>
            </a:r>
            <a:r>
              <a:rPr lang="ru-RU" sz="16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08FC88C-F995-46AB-8210-A54E95A475DC}"/>
              </a:ext>
            </a:extLst>
          </p:cNvPr>
          <p:cNvSpPr txBox="1"/>
          <p:nvPr/>
        </p:nvSpPr>
        <p:spPr>
          <a:xfrm>
            <a:off x="2286730" y="2230844"/>
            <a:ext cx="198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прошли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диспансеризацию, из них:</a:t>
            </a:r>
          </a:p>
        </p:txBody>
      </p:sp>
      <p:sp>
        <p:nvSpPr>
          <p:cNvPr id="133" name="CustomShape 3"/>
          <p:cNvSpPr/>
          <p:nvPr/>
        </p:nvSpPr>
        <p:spPr>
          <a:xfrm>
            <a:off x="5480072" y="1432896"/>
            <a:ext cx="449421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1755" eaLnBrk="1" hangingPunct="1">
              <a:buNone/>
            </a:pPr>
            <a:r>
              <a:rPr sz="1600" b="1" cap="all" dirty="0">
                <a:solidFill>
                  <a:srgbClr val="A4B856"/>
                </a:solidFill>
                <a:latin typeface="+mj-lt"/>
                <a:cs typeface="Roboto" pitchFamily="2" charset="0"/>
              </a:rPr>
              <a:t>Итоги </a:t>
            </a:r>
            <a:r>
              <a:rPr sz="1600" b="1" cap="all" dirty="0" err="1">
                <a:solidFill>
                  <a:srgbClr val="A4B856"/>
                </a:solidFill>
                <a:latin typeface="+mj-lt"/>
                <a:cs typeface="Roboto" pitchFamily="2" charset="0"/>
              </a:rPr>
              <a:t>диспансеризации</a:t>
            </a:r>
            <a:r>
              <a:rPr sz="1600" b="1" cap="all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endParaRPr lang="ru-RU" sz="1600" b="1" cap="all" dirty="0">
              <a:solidFill>
                <a:srgbClr val="A4B856"/>
              </a:solidFill>
              <a:latin typeface="+mj-lt"/>
              <a:cs typeface="Roboto" pitchFamily="2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7265A8B8-C2DF-4044-9499-E245CF01DC5B}"/>
              </a:ext>
            </a:extLst>
          </p:cNvPr>
          <p:cNvSpPr/>
          <p:nvPr/>
        </p:nvSpPr>
        <p:spPr>
          <a:xfrm>
            <a:off x="873456" y="1368062"/>
            <a:ext cx="3525671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861844B6-BDD2-4DAE-86E6-5E29AE7C0863}"/>
              </a:ext>
            </a:extLst>
          </p:cNvPr>
          <p:cNvSpPr/>
          <p:nvPr/>
        </p:nvSpPr>
        <p:spPr>
          <a:xfrm>
            <a:off x="5189223" y="1368062"/>
            <a:ext cx="5724437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8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504" y="2623978"/>
            <a:ext cx="1638192" cy="1857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CustomShape 7">
            <a:extLst>
              <a:ext uri="{FF2B5EF4-FFF2-40B4-BE49-F238E27FC236}">
                <a16:creationId xmlns="" xmlns:a16="http://schemas.microsoft.com/office/drawing/2014/main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6707" y="4051300"/>
            <a:ext cx="3296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Девочки</a:t>
            </a:r>
            <a:r>
              <a:rPr lang="ru-RU" sz="1400" dirty="0"/>
              <a:t> </a:t>
            </a:r>
            <a:r>
              <a:rPr lang="ru-RU" sz="1400" dirty="0" smtClean="0"/>
              <a:t>201                  Мальчики 259</a:t>
            </a:r>
            <a:endParaRPr lang="ru-RU" sz="14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08709274"/>
              </p:ext>
            </p:extLst>
          </p:nvPr>
        </p:nvGraphicFramePr>
        <p:xfrm>
          <a:off x="5480072" y="1766688"/>
          <a:ext cx="2735577" cy="3219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53" y="401280"/>
            <a:ext cx="1434094" cy="143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C13C6A17-3715-4597-9551-20EAA0E84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" y="0"/>
            <a:ext cx="12192000" cy="6858000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78D61DCB-EA73-434F-8FFC-01D95789605A}"/>
              </a:ext>
            </a:extLst>
          </p:cNvPr>
          <p:cNvSpPr/>
          <p:nvPr/>
        </p:nvSpPr>
        <p:spPr>
          <a:xfrm>
            <a:off x="3669362" y="6132947"/>
            <a:ext cx="7303437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0" name="Диаграмма 15"/>
          <p:cNvGraphicFramePr/>
          <p:nvPr>
            <p:extLst>
              <p:ext uri="{D42A27DB-BD31-4B8C-83A1-F6EECF244321}">
                <p14:modId xmlns:p14="http://schemas.microsoft.com/office/powerpoint/2010/main" val="3086560545"/>
              </p:ext>
            </p:extLst>
          </p:nvPr>
        </p:nvGraphicFramePr>
        <p:xfrm>
          <a:off x="3080632" y="1325907"/>
          <a:ext cx="3023280" cy="3027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2" name="Диаграмма 19"/>
          <p:cNvGraphicFramePr/>
          <p:nvPr>
            <p:extLst>
              <p:ext uri="{D42A27DB-BD31-4B8C-83A1-F6EECF244321}">
                <p14:modId xmlns:p14="http://schemas.microsoft.com/office/powerpoint/2010/main" val="2015845834"/>
              </p:ext>
            </p:extLst>
          </p:nvPr>
        </p:nvGraphicFramePr>
        <p:xfrm>
          <a:off x="5809440" y="1172647"/>
          <a:ext cx="3023280" cy="327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3" name="CustomShape 5"/>
          <p:cNvSpPr/>
          <p:nvPr/>
        </p:nvSpPr>
        <p:spPr>
          <a:xfrm>
            <a:off x="761352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88,75</a:t>
            </a:r>
            <a:r>
              <a:rPr kumimoji="0" lang="ru-RU" sz="20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264" name="CustomShape 6"/>
          <p:cNvSpPr/>
          <p:nvPr/>
        </p:nvSpPr>
        <p:spPr>
          <a:xfrm>
            <a:off x="3663043" y="4607193"/>
            <a:ext cx="8441871" cy="21991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69</a:t>
            </a:r>
            <a:r>
              <a:rPr lang="ru-RU" sz="16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человек</a:t>
            </a:r>
            <a:r>
              <a:rPr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принято</a:t>
            </a:r>
            <a:endParaRPr sz="1600" dirty="0">
              <a:latin typeface="+mj-lt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13</a:t>
            </a:r>
            <a:r>
              <a:rPr lang="ru-RU" sz="16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работников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овышение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квалификации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(144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часа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)</a:t>
            </a:r>
            <a:endParaRPr lang="ru-RU" sz="1600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 2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работника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профессиональную переподготовку </a:t>
            </a:r>
          </a:p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200</a:t>
            </a:r>
            <a:r>
              <a:rPr lang="ru-RU" sz="16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работника 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- 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НМО (18, 36, 72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часа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).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ru-RU" sz="1600" spc="-1" dirty="0">
                <a:solidFill>
                  <a:schemeClr val="bg1"/>
                </a:solidFill>
                <a:latin typeface="+mj-lt"/>
                <a:ea typeface="Roboto"/>
              </a:rPr>
              <a:t>Успешно проходит периодическая аккредитация медицинского персонала.</a:t>
            </a:r>
            <a:endParaRPr lang="ru-RU" sz="1600" spc="-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ts val="600"/>
              </a:spcBef>
              <a:buNone/>
            </a:pPr>
            <a:endParaRPr sz="1600" dirty="0">
              <a:latin typeface="+mj-lt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6049275"/>
              </p:ext>
            </p:extLst>
          </p:nvPr>
        </p:nvGraphicFramePr>
        <p:xfrm>
          <a:off x="3408227" y="132596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11022742"/>
              </p:ext>
            </p:extLst>
          </p:nvPr>
        </p:nvGraphicFramePr>
        <p:xfrm>
          <a:off x="711382" y="132596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29410114"/>
              </p:ext>
            </p:extLst>
          </p:nvPr>
        </p:nvGraphicFramePr>
        <p:xfrm>
          <a:off x="6003807" y="143069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F17ED03-A798-4828-BE6E-98BFBA548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C6CF09D-2DBD-4607-A28C-C3439882D17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Shape 3">
            <a:extLst>
              <a:ext uri="{FF2B5EF4-FFF2-40B4-BE49-F238E27FC236}">
                <a16:creationId xmlns="" xmlns:a16="http://schemas.microsoft.com/office/drawing/2014/main" id="{38DE4723-2D4D-49FE-A055-F561A8611E51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Кадры </a:t>
            </a:r>
            <a:r>
              <a:rPr lang="ru-RU"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2023 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года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79D7B57-F099-4E1E-A615-A1C3808629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325" y="5121201"/>
            <a:ext cx="2196570" cy="1266258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EBBFEA17-1193-4F69-8D83-C40E1396B8E0}"/>
              </a:ext>
            </a:extLst>
          </p:cNvPr>
          <p:cNvSpPr/>
          <p:nvPr/>
        </p:nvSpPr>
        <p:spPr>
          <a:xfrm>
            <a:off x="645082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FF19D754-8F3A-4A08-9D2B-16E3D1391384}"/>
              </a:ext>
            </a:extLst>
          </p:cNvPr>
          <p:cNvSpPr/>
          <p:nvPr/>
        </p:nvSpPr>
        <p:spPr>
          <a:xfrm>
            <a:off x="3258445" y="1269090"/>
            <a:ext cx="2447550" cy="308419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6C3243CB-6A10-4301-9683-04667AA29CCF}"/>
              </a:ext>
            </a:extLst>
          </p:cNvPr>
          <p:cNvSpPr/>
          <p:nvPr/>
        </p:nvSpPr>
        <p:spPr>
          <a:xfrm>
            <a:off x="5838552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CustomShape 5">
            <a:extLst>
              <a:ext uri="{FF2B5EF4-FFF2-40B4-BE49-F238E27FC236}">
                <a16:creationId xmlns="" xmlns:a16="http://schemas.microsoft.com/office/drawing/2014/main" id="{483F7307-E9AF-475B-8ED4-B06B00FABD0C}"/>
              </a:ext>
            </a:extLst>
          </p:cNvPr>
          <p:cNvSpPr/>
          <p:nvPr/>
        </p:nvSpPr>
        <p:spPr>
          <a:xfrm>
            <a:off x="3404686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78,5</a:t>
            </a:r>
            <a:r>
              <a:rPr kumimoji="0" lang="ru-RU" sz="20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27" name="CustomShape 5">
            <a:extLst>
              <a:ext uri="{FF2B5EF4-FFF2-40B4-BE49-F238E27FC236}">
                <a16:creationId xmlns="" xmlns:a16="http://schemas.microsoft.com/office/drawing/2014/main" id="{AF827239-D477-48F6-827A-6AA5E4108D97}"/>
              </a:ext>
            </a:extLst>
          </p:cNvPr>
          <p:cNvSpPr/>
          <p:nvPr/>
        </p:nvSpPr>
        <p:spPr>
          <a:xfrm>
            <a:off x="6003807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="" xmlns:a16="http://schemas.microsoft.com/office/drawing/2014/main" id="{59D52765-C24A-41EB-9241-E9B20C9091EB}"/>
              </a:ext>
            </a:extLst>
          </p:cNvPr>
          <p:cNvSpPr/>
          <p:nvPr/>
        </p:nvSpPr>
        <p:spPr>
          <a:xfrm>
            <a:off x="6003807" y="3515084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77</a:t>
            </a:r>
            <a:r>
              <a:rPr kumimoji="0" lang="ru-RU" sz="20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A51AF71-4631-42B9-97AF-CE7135970F9E}"/>
              </a:ext>
            </a:extLst>
          </p:cNvPr>
          <p:cNvSpPr txBox="1"/>
          <p:nvPr/>
        </p:nvSpPr>
        <p:spPr>
          <a:xfrm>
            <a:off x="914400" y="4649396"/>
            <a:ext cx="24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За </a:t>
            </a:r>
            <a:r>
              <a:rPr lang="ru-RU" dirty="0" smtClean="0">
                <a:solidFill>
                  <a:srgbClr val="000000"/>
                </a:solidFill>
                <a:latin typeface="+mj-lt"/>
                <a:cs typeface="Roboto" pitchFamily="2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год: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5497BB-7E88-4A97-8017-020041F1B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712767">
            <a:off x="3353191" y="4705881"/>
            <a:ext cx="261425" cy="2729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0139B9E-2B05-4D61-991C-8527F7EFD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712767">
            <a:off x="3353191" y="5076018"/>
            <a:ext cx="261425" cy="2729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463C2C22-E113-4810-A06D-784E69446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712767">
            <a:off x="3353191" y="5428796"/>
            <a:ext cx="261425" cy="27291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318A7D25-9C25-4B39-AE05-CDA7496C9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712767">
            <a:off x="3353191" y="5815646"/>
            <a:ext cx="261425" cy="27291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935"/>
          <a:stretch/>
        </p:blipFill>
        <p:spPr>
          <a:xfrm>
            <a:off x="0" y="-90476"/>
            <a:ext cx="12192000" cy="697586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07368" y="1268761"/>
            <a:ext cx="4824536" cy="5400599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51384" y="548680"/>
            <a:ext cx="11377264" cy="503461"/>
          </a:xfrm>
        </p:spPr>
        <p:txBody>
          <a:bodyPr>
            <a:normAutofit/>
          </a:bodyPr>
          <a:lstStyle/>
          <a:p>
            <a:r>
              <a:rPr lang="ru-RU" sz="23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2300" b="1" dirty="0" smtClean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поликлинике осуществляют </a:t>
            </a:r>
            <a:r>
              <a:rPr lang="ru-RU" sz="23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 следующие специалисты:</a:t>
            </a:r>
          </a:p>
        </p:txBody>
      </p:sp>
      <p:sp>
        <p:nvSpPr>
          <p:cNvPr id="11" name="Содержимое 3"/>
          <p:cNvSpPr>
            <a:spLocks noGrp="1"/>
          </p:cNvSpPr>
          <p:nvPr>
            <p:ph sz="half" idx="4294967295"/>
          </p:nvPr>
        </p:nvSpPr>
        <p:spPr>
          <a:xfrm>
            <a:off x="551384" y="1350730"/>
            <a:ext cx="4536504" cy="510260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1300" b="1" dirty="0" smtClean="0"/>
              <a:t>Врачи-специалисты первого уровня: </a:t>
            </a:r>
            <a:r>
              <a:rPr lang="ru-RU" sz="1300" dirty="0" smtClean="0"/>
              <a:t>врач-педиатр, врач - офтальмолог, врач - детский хирург, врач – </a:t>
            </a:r>
            <a:r>
              <a:rPr lang="ru-RU" sz="1300" dirty="0" err="1" smtClean="0"/>
              <a:t>оториноларинголог</a:t>
            </a:r>
            <a:r>
              <a:rPr lang="ru-RU" sz="1300" dirty="0" smtClean="0"/>
              <a:t>. </a:t>
            </a:r>
          </a:p>
          <a:p>
            <a:r>
              <a:rPr lang="ru-RU" sz="1300" b="1" dirty="0" smtClean="0"/>
              <a:t>Врачи-специалисты </a:t>
            </a:r>
            <a:r>
              <a:rPr lang="ru-RU" sz="1300" b="1" dirty="0"/>
              <a:t>второго уровня:</a:t>
            </a:r>
            <a:r>
              <a:rPr lang="ru-RU" sz="1300" dirty="0"/>
              <a:t> </a:t>
            </a:r>
            <a:r>
              <a:rPr lang="ru-RU" sz="1300" dirty="0" smtClean="0"/>
              <a:t>врач – травматолог - ортопед, врач - невролог, врач ультразвуковой диагностики, врач функциональной диагностики, врач - физиотерапевт, врач - детский кардиолог, врач - детский эндокринолог, врач - рентгенолог, врач по лечебной физкультуре, врач – аллерголог - иммунолог, врач - гастроэнтеролог, врач - нефролог, врач - детский уролог, врач - акушер - гинеколог.</a:t>
            </a:r>
          </a:p>
          <a:p>
            <a:r>
              <a:rPr lang="ru-RU" sz="1300" b="1" dirty="0" smtClean="0"/>
              <a:t>Доступные методы исследования: </a:t>
            </a:r>
            <a:r>
              <a:rPr lang="ru-RU" sz="1300" dirty="0" smtClean="0"/>
              <a:t>ЭКГ, УЗИ (внутренних органов, щитовидной железы, сосудов, </a:t>
            </a:r>
            <a:r>
              <a:rPr lang="ru-RU" sz="1300" dirty="0" err="1" smtClean="0"/>
              <a:t>ЭхоКГ</a:t>
            </a:r>
            <a:r>
              <a:rPr lang="ru-RU" sz="1300" dirty="0" smtClean="0"/>
              <a:t>, </a:t>
            </a:r>
            <a:r>
              <a:rPr lang="ru-RU" sz="1300" dirty="0" err="1" smtClean="0"/>
              <a:t>нейросонография</a:t>
            </a:r>
            <a:r>
              <a:rPr lang="ru-RU" sz="1300" dirty="0" smtClean="0"/>
              <a:t>), рентген, функциональные методы исследования (СМАД, ХМ, ФВД). ЭЭГ, РЭГ.</a:t>
            </a:r>
          </a:p>
          <a:p>
            <a:r>
              <a:rPr lang="ru-RU" sz="1300" b="1" dirty="0" smtClean="0"/>
              <a:t>Развернуты </a:t>
            </a:r>
            <a:r>
              <a:rPr lang="ru-RU" sz="1300" b="1" dirty="0"/>
              <a:t>отделения и кабинеты: </a:t>
            </a:r>
            <a:r>
              <a:rPr lang="ru-RU" sz="1300" dirty="0"/>
              <a:t>педиатрическое отделение, кабинет выдачи справок и направлений, кабинет здорового ребенка, кабинет дежурного врача, дневной стационар, отделение профилактики, кабинеты приема специалистов, кабинет массажа, кабинеты ультразвуковой и функциональной диагностики, кабинет забора биоматериала, рентгенологический кабинет, кабинет физиотерапии, информационно-справочная служба, прививочный и процедурный кабинеты, бассейн.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8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5591944" y="1268760"/>
            <a:ext cx="5112568" cy="5400599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04656" y="1343174"/>
            <a:ext cx="4295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1" dirty="0"/>
              <a:t>В физиотерапевтических кабинетах все современные методы лечения: </a:t>
            </a:r>
            <a:r>
              <a:rPr lang="ru-RU" sz="1300" dirty="0" err="1"/>
              <a:t>электро</a:t>
            </a:r>
            <a:r>
              <a:rPr lang="ru-RU" sz="1300" dirty="0"/>
              <a:t> и тепло лечение, лазеротерапия, ингаляции, ЛФК, массаж.</a:t>
            </a:r>
          </a:p>
          <a:p>
            <a:endParaRPr lang="ru-RU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1" dirty="0"/>
              <a:t>Работают кабинеты здорового ребенка, кабинет охраны зрения детей.</a:t>
            </a:r>
          </a:p>
          <a:p>
            <a:endParaRPr lang="ru-RU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1" dirty="0"/>
              <a:t>Поликлиника оснащена необходимым медицинским оборудованием: </a:t>
            </a:r>
            <a:r>
              <a:rPr lang="ru-RU" sz="1300" dirty="0"/>
              <a:t>цифровым рентгеновским оборудованием, </a:t>
            </a:r>
            <a:r>
              <a:rPr lang="ru-RU" sz="1300" dirty="0" smtClean="0"/>
              <a:t>10 </a:t>
            </a:r>
            <a:r>
              <a:rPr lang="ru-RU" sz="1300" dirty="0"/>
              <a:t>аппаратами УЗИ </a:t>
            </a:r>
            <a:r>
              <a:rPr lang="ru-RU" sz="1300" dirty="0" smtClean="0"/>
              <a:t>экспертного </a:t>
            </a:r>
            <a:r>
              <a:rPr lang="ru-RU" sz="1300" dirty="0"/>
              <a:t>класса.</a:t>
            </a:r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1307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E8DA7C6-BC4B-4791-BAE9-2CC97479D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2701199A-E7B7-4180-B1BF-D44587136774}"/>
              </a:ext>
            </a:extLst>
          </p:cNvPr>
          <p:cNvSpPr/>
          <p:nvPr/>
        </p:nvSpPr>
        <p:spPr>
          <a:xfrm>
            <a:off x="8422609" y="1368062"/>
            <a:ext cx="2996505" cy="4867101"/>
          </a:xfrm>
          <a:prstGeom prst="roundRect">
            <a:avLst>
              <a:gd name="adj" fmla="val 9066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2" name="CustomShape 10"/>
          <p:cNvSpPr/>
          <p:nvPr/>
        </p:nvSpPr>
        <p:spPr>
          <a:xfrm>
            <a:off x="5867993" y="1729984"/>
            <a:ext cx="2721610" cy="1168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</a:rPr>
              <a:t>ОТКРЫТАЯ ИНФОРМАЦИОННАЯ</a:t>
            </a:r>
          </a:p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</a:rPr>
              <a:t>СРЕДА</a:t>
            </a:r>
          </a:p>
          <a:p>
            <a:pPr eaLnBrk="1" hangingPunct="1">
              <a:buNone/>
            </a:pPr>
            <a:endParaRPr sz="1400" b="1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400" dirty="0">
              <a:latin typeface="Arial" panose="020B0604020202020204" pitchFamily="34" charset="0"/>
            </a:endParaRPr>
          </a:p>
        </p:txBody>
      </p:sp>
      <p:sp>
        <p:nvSpPr>
          <p:cNvPr id="347" name="CustomShape 14"/>
          <p:cNvSpPr/>
          <p:nvPr/>
        </p:nvSpPr>
        <p:spPr>
          <a:xfrm>
            <a:off x="9667162" y="1707980"/>
            <a:ext cx="1916430" cy="7346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ПОВЫШЕНИЕ </a:t>
            </a:r>
          </a:p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ДОСТУПНОСТИ</a:t>
            </a:r>
          </a:p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МЕД. ПОМОЩИ</a:t>
            </a:r>
          </a:p>
        </p:txBody>
      </p:sp>
      <p:sp>
        <p:nvSpPr>
          <p:cNvPr id="348" name="CustomShape 15"/>
          <p:cNvSpPr/>
          <p:nvPr/>
        </p:nvSpPr>
        <p:spPr>
          <a:xfrm>
            <a:off x="8650066" y="2853139"/>
            <a:ext cx="2679921" cy="18682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записи к специалистам 1-го ур.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улучшилась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+mj-lt"/>
                <a:cs typeface="Roboto" pitchFamily="2" charset="0"/>
              </a:rPr>
              <a:t>до 3%</a:t>
            </a:r>
            <a:endParaRPr sz="1200" b="1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b="1" dirty="0">
              <a:solidFill>
                <a:srgbClr val="000000"/>
              </a:solidFill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 записи к специалистам 2-го ур. остаётся на стабильно хорошем уровне</a:t>
            </a:r>
            <a:endParaRPr sz="1200" dirty="0"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dirty="0">
              <a:latin typeface="+mj-lt"/>
            </a:endParaRPr>
          </a:p>
        </p:txBody>
      </p:sp>
      <p:sp>
        <p:nvSpPr>
          <p:cNvPr id="351" name="CustomShape 17"/>
          <p:cNvSpPr/>
          <p:nvPr/>
        </p:nvSpPr>
        <p:spPr>
          <a:xfrm>
            <a:off x="5419423" y="2791402"/>
            <a:ext cx="2157034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Оперативный мониторинг работы МО с помощью системы городского видеонаблюдения</a:t>
            </a:r>
            <a:endParaRPr sz="1200" dirty="0">
              <a:latin typeface="+mj-lt"/>
            </a:endParaRPr>
          </a:p>
        </p:txBody>
      </p:sp>
      <p:sp>
        <p:nvSpPr>
          <p:cNvPr id="353" name="CustomShape 19"/>
          <p:cNvSpPr/>
          <p:nvPr/>
        </p:nvSpPr>
        <p:spPr>
          <a:xfrm>
            <a:off x="1865035" y="1772109"/>
            <a:ext cx="2297649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  <a:cs typeface="Roboto" pitchFamily="2" charset="0"/>
              </a:rPr>
              <a:t>ОПТИМИЗАЦИЯ РАБОТЫ ПОЛИКЛИНИКИ</a:t>
            </a:r>
            <a:endParaRPr sz="1400" b="1" dirty="0">
              <a:solidFill>
                <a:srgbClr val="AFCB38"/>
              </a:solidFill>
              <a:latin typeface="+mj-lt"/>
            </a:endParaRPr>
          </a:p>
        </p:txBody>
      </p:sp>
      <p:sp>
        <p:nvSpPr>
          <p:cNvPr id="186" name="CustomShape 15"/>
          <p:cNvSpPr/>
          <p:nvPr/>
        </p:nvSpPr>
        <p:spPr>
          <a:xfrm>
            <a:off x="744300" y="2806649"/>
            <a:ext cx="3488872" cy="395446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Оцифровка медицинской документации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(</a:t>
            </a:r>
            <a:r>
              <a:rPr kumimoji="0" lang="ru-RU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ЛУДы</a:t>
            </a: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, обменные карты, форма 030-Поу, </a:t>
            </a:r>
            <a:r>
              <a:rPr kumimoji="0" lang="ru-RU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формв</a:t>
            </a: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 030-Д/С/У-13, выписных эпикризов)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Внедрение пакетных назначений.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Переход на ЭМК в поликлинике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Переход на ЭМК в медицинских кабинетах образоавтельных учреждений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Внедрение реестра наблюдаемых пациентов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Внедрение электронного педиатрического участка в ЕМИАС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Переход на электронные листки нетрудоспособности (ЭЛН) и полный отказ от бумажных ЛН.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872A858-52F7-4CA4-8D06-6E36F0B9A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FD3705F-4639-4E80-B2AC-62EFA26AFBEC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Shape 3">
            <a:extLst>
              <a:ext uri="{FF2B5EF4-FFF2-40B4-BE49-F238E27FC236}">
                <a16:creationId xmlns="" xmlns:a16="http://schemas.microsoft.com/office/drawing/2014/main" id="{EC20BD4B-874C-4BC7-8250-7EA1222E7558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Мероприятия в поликлиниках, реализованные в </a:t>
            </a:r>
            <a:r>
              <a:rPr lang="ru-RU"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2023 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году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2AA41887-AB85-4C03-A890-A30F3BB94E94}"/>
              </a:ext>
            </a:extLst>
          </p:cNvPr>
          <p:cNvSpPr/>
          <p:nvPr/>
        </p:nvSpPr>
        <p:spPr>
          <a:xfrm>
            <a:off x="608408" y="1368062"/>
            <a:ext cx="3647033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4DA58CCA-EB55-405F-8F44-BF0A0FBD0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223173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89DDECCB-03C2-415D-AB1D-DB97048CCBC6}"/>
              </a:ext>
            </a:extLst>
          </p:cNvPr>
          <p:cNvSpPr/>
          <p:nvPr/>
        </p:nvSpPr>
        <p:spPr>
          <a:xfrm>
            <a:off x="4733597" y="1368062"/>
            <a:ext cx="324047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7D52DB4-6832-4B81-9B50-D9FBFCBE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1778"/>
          <a:stretch/>
        </p:blipFill>
        <p:spPr bwMode="auto">
          <a:xfrm>
            <a:off x="409970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792675B7-17AD-4239-B7A9-3DB00CF4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803"/>
          <a:stretch/>
        </p:blipFill>
        <p:spPr bwMode="auto">
          <a:xfrm>
            <a:off x="4522944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stomShape 7">
            <a:extLst>
              <a:ext uri="{FF2B5EF4-FFF2-40B4-BE49-F238E27FC236}">
                <a16:creationId xmlns="" xmlns:a16="http://schemas.microsoft.com/office/drawing/2014/main" id="{9F9F9531-A5FB-499F-AA97-C6FA9C7A89E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914</TotalTime>
  <Words>1334</Words>
  <Application>Microsoft Office PowerPoint</Application>
  <PresentationFormat>Произвольный</PresentationFormat>
  <Paragraphs>257</Paragraphs>
  <Slides>23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Office Theme</vt:lpstr>
      <vt:lpstr>Office Theme</vt:lpstr>
      <vt:lpstr>Visio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поликлинике осуществляют прием следующие специалисты:</vt:lpstr>
      <vt:lpstr>Презентация PowerPoint</vt:lpstr>
      <vt:lpstr>Презентация PowerPoint</vt:lpstr>
      <vt:lpstr>Прививочная работа: гепатит, корь, краснуха, дифтерия, паротит, столбняк, коклюш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admin</cp:lastModifiedBy>
  <cp:revision>472</cp:revision>
  <cp:lastPrinted>2024-02-19T11:34:25Z</cp:lastPrinted>
  <dcterms:created xsi:type="dcterms:W3CDTF">2019-02-11T07:19:00Z</dcterms:created>
  <dcterms:modified xsi:type="dcterms:W3CDTF">2024-02-20T09:32:03Z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��������������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  <property fmtid="{D5CDD505-2E9C-101B-9397-08002B2CF9AE}" pid="12" name="ICV">
    <vt:lpwstr>CAAB7CD302C8454C9318A4094B02BF98</vt:lpwstr>
  </property>
  <property fmtid="{D5CDD505-2E9C-101B-9397-08002B2CF9AE}" pid="13" name="KSOProductBuildVer">
    <vt:lpwstr>1049-11.2.0.11440</vt:lpwstr>
  </property>
</Properties>
</file>