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sldIdLst>
    <p:sldId id="291" r:id="rId2"/>
    <p:sldId id="257" r:id="rId3"/>
    <p:sldId id="258" r:id="rId4"/>
    <p:sldId id="259" r:id="rId5"/>
    <p:sldId id="279" r:id="rId6"/>
    <p:sldId id="285" r:id="rId7"/>
    <p:sldId id="271" r:id="rId8"/>
    <p:sldId id="309" r:id="rId9"/>
    <p:sldId id="273" r:id="rId10"/>
    <p:sldId id="266" r:id="rId11"/>
    <p:sldId id="274" r:id="rId12"/>
    <p:sldId id="286" r:id="rId13"/>
    <p:sldId id="287" r:id="rId14"/>
    <p:sldId id="289" r:id="rId15"/>
    <p:sldId id="288" r:id="rId16"/>
    <p:sldId id="307" r:id="rId17"/>
    <p:sldId id="308" r:id="rId18"/>
    <p:sldId id="301" r:id="rId19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54E"/>
    <a:srgbClr val="D3EFF5"/>
    <a:srgbClr val="B7E4EF"/>
    <a:srgbClr val="013A3D"/>
    <a:srgbClr val="003300"/>
    <a:srgbClr val="7BB657"/>
    <a:srgbClr val="5A9DDB"/>
    <a:srgbClr val="008AC6"/>
    <a:srgbClr val="42C3DF"/>
    <a:srgbClr val="77B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23"/>
          <c:y val="9.6566205581142928E-2"/>
          <c:w val="0.37625402733029667"/>
          <c:h val="0.81634110405047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solidFill>
                <a:srgbClr val="DF054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0.11005437726120586"/>
                  <c:y val="-0.2236823250901159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Nunito Black" pitchFamily="2" charset="-52"/>
                      </a:rPr>
                      <a:t>17</a:t>
                    </a:r>
                    <a:r>
                      <a:rPr lang="en-US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unito Black" pitchFamily="2" charset="-52"/>
                      </a:rPr>
                      <a:t> 555</a:t>
                    </a:r>
                    <a:endParaRPr lang="en-US" dirty="0">
                      <a:solidFill>
                        <a:schemeClr val="bg1">
                          <a:lumMod val="50000"/>
                        </a:schemeClr>
                      </a:solidFill>
                      <a:latin typeface="Nunito Black" pitchFamily="2" charset="-52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0.12725037370826925"/>
                  <c:y val="0.145597639695806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rgbClr val="DF054E"/>
                        </a:solidFill>
                        <a:latin typeface="Montserrat ExtraBold" panose="00000900000000000000" pitchFamily="2" charset="-52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DF054E"/>
                        </a:solidFill>
                        <a:latin typeface="Nunito Black" pitchFamily="2" charset="-52"/>
                      </a:rPr>
                      <a:t>22</a:t>
                    </a:r>
                    <a:r>
                      <a:rPr lang="en-US" baseline="0" dirty="0">
                        <a:solidFill>
                          <a:srgbClr val="DF054E"/>
                        </a:solidFill>
                        <a:latin typeface="Nunito Black" pitchFamily="2" charset="-52"/>
                      </a:rPr>
                      <a:t> 624</a:t>
                    </a:r>
                    <a:endParaRPr lang="en-US" dirty="0">
                      <a:solidFill>
                        <a:srgbClr val="DF054E"/>
                      </a:solidFill>
                      <a:latin typeface="Nunito Black" pitchFamily="2" charset="-52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DF054E"/>
                      </a:solidFill>
                      <a:latin typeface="Montserrat ExtraBold" panose="000009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45899499555883"/>
                      <c:h val="0.235399705226601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B25-49AA-9CBE-37A61A7526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Montserrat ExtraBold" panose="000009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3697 человек старше трудоспособного возраста)</c:v>
                </c:pt>
                <c:pt idx="1">
                  <c:v>Женщины (из них 8374) человека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_-* #\ ##0\ _₽_-;\-* #\ ##0\ _₽_-;_-* "-"??\ _₽_-;_-@_-</c:formatCode>
                <c:ptCount val="2"/>
                <c:pt idx="0">
                  <c:v>17555</c:v>
                </c:pt>
                <c:pt idx="1">
                  <c:v>22624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ontserrat SemiBold" panose="00000700000000000000" pitchFamily="2" charset="-52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ontserrat SemiBold" panose="00000700000000000000" pitchFamily="2" charset="-52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279206113650644"/>
          <c:y val="0.30391361911307552"/>
          <c:w val="0.45574139347027831"/>
          <c:h val="0.5738701935658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Montserrat SemiBold" panose="00000700000000000000" pitchFamily="2" charset="-52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06332318253285"/>
          <c:y val="0.10286820943498567"/>
          <c:w val="0.37625402733029667"/>
          <c:h val="0.81634110405047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DF054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17567433987581213"/>
                  <c:y val="-6.30576517741108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rgbClr val="77B54F"/>
                        </a:solidFill>
                        <a:latin typeface="Montserrat SemiBold" panose="00000700000000000000" pitchFamily="2" charset="-52"/>
                        <a:ea typeface="+mn-ea"/>
                        <a:cs typeface="+mn-cs"/>
                      </a:defRPr>
                    </a:pPr>
                    <a:r>
                      <a:rPr lang="ru-RU" sz="1800" b="1" dirty="0">
                        <a:solidFill>
                          <a:srgbClr val="DF054E"/>
                        </a:solidFill>
                        <a:latin typeface="Nunito Medium" pitchFamily="2" charset="-52"/>
                      </a:rPr>
                      <a:t>По заболеванию</a:t>
                    </a:r>
                  </a:p>
                  <a:p>
                    <a:pPr>
                      <a:defRPr sz="1800">
                        <a:solidFill>
                          <a:srgbClr val="77B54F"/>
                        </a:solidFill>
                        <a:latin typeface="Montserrat SemiBold" panose="00000700000000000000" pitchFamily="2" charset="-52"/>
                      </a:defRPr>
                    </a:pPr>
                    <a:r>
                      <a:rPr lang="ru-RU" sz="1800" b="1" dirty="0">
                        <a:solidFill>
                          <a:srgbClr val="DF054E"/>
                        </a:solidFill>
                        <a:latin typeface="Nunito Medium" pitchFamily="2" charset="-52"/>
                      </a:rPr>
                      <a:t>80 849</a:t>
                    </a:r>
                    <a:r>
                      <a:rPr lang="ru-RU" sz="1800" b="1" baseline="0" dirty="0">
                        <a:solidFill>
                          <a:srgbClr val="DF054E"/>
                        </a:solidFill>
                        <a:latin typeface="Nunito Medium" pitchFamily="2" charset="-52"/>
                      </a:rPr>
                      <a:t> </a:t>
                    </a:r>
                    <a:r>
                      <a:rPr lang="ru-RU" sz="1800" b="1" dirty="0">
                        <a:solidFill>
                          <a:srgbClr val="DF054E"/>
                        </a:solidFill>
                        <a:latin typeface="Nunito Medium" pitchFamily="2" charset="-52"/>
                      </a:rPr>
                      <a:t>– 52%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77B54F"/>
                      </a:solidFill>
                      <a:latin typeface="Montserrat SemiBold" panose="000007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32954358566458"/>
                      <c:h val="0.5294811449539681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0.26076520283413346"/>
                  <c:y val="0.344525502273380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42C3DF"/>
                        </a:solidFill>
                        <a:latin typeface="Montserrat SemiBold" panose="00000700000000000000" pitchFamily="2" charset="-52"/>
                        <a:ea typeface="+mn-ea"/>
                        <a:cs typeface="+mn-cs"/>
                      </a:defRPr>
                    </a:pPr>
                    <a:r>
                      <a: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Nunito Medium" pitchFamily="2" charset="-52"/>
                      </a:rPr>
                      <a:t>С профилактической целью 74</a:t>
                    </a:r>
                    <a:r>
                      <a:rPr lang="ru-RU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unito Medium" pitchFamily="2" charset="-52"/>
                      </a:rPr>
                      <a:t> 134</a:t>
                    </a:r>
                    <a:r>
                      <a: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Nunito Medium" pitchFamily="2" charset="-52"/>
                      </a:rPr>
                      <a:t> 48 –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42C3DF"/>
                      </a:solidFill>
                      <a:latin typeface="Montserrat SemiBold" panose="000007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386411188689261"/>
                      <c:h val="0.470686309842337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Montserrat SemiBold" panose="000007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80849</c:v>
                </c:pt>
                <c:pt idx="1">
                  <c:v>74134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4"/>
          <c:y val="2.2388716068584974E-2"/>
          <c:w val="0.43060183520618217"/>
          <c:h val="0.488506207305140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039-4521-AA29-19022B323564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7D50-4F26-82EF-2104586F703A}"/>
              </c:ext>
            </c:extLst>
          </c:dPt>
          <c:dLbls>
            <c:dLbl>
              <c:idx val="0"/>
              <c:layout>
                <c:manualLayout>
                  <c:x val="2.412919569347681E-2"/>
                  <c:y val="0.3440279221428423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latin typeface="Nunito Medium" pitchFamily="2" charset="-52"/>
                      </a:rPr>
                      <a:t>4%</a:t>
                    </a:r>
                    <a:endParaRPr lang="en-US" dirty="0">
                      <a:latin typeface="Nunito Medium" pitchFamily="2" charset="-52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1.9164977834072273E-2"/>
                  <c:y val="-0.23194642335513657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latin typeface="Nunito Medium" pitchFamily="2" charset="-52"/>
                      </a:rPr>
                      <a:t>12%</a:t>
                    </a:r>
                    <a:endParaRPr lang="en-US" dirty="0">
                      <a:latin typeface="Nunito Medium" pitchFamily="2" charset="-52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0.10053831538948702"/>
                  <c:y val="6.251902500381198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Nunito Medium" pitchFamily="2" charset="-52"/>
                      </a:rPr>
                      <a:t>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dLbl>
              <c:idx val="3"/>
              <c:layout>
                <c:manualLayout>
                  <c:x val="0.32976567447751742"/>
                  <c:y val="-0.1311765983935496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Nunito Medium" pitchFamily="2" charset="-52"/>
                      </a:rPr>
                      <a:t>34%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039-4521-AA29-19022B323564}"/>
                </c:ext>
              </c:extLst>
            </c:dLbl>
            <c:dLbl>
              <c:idx val="4"/>
              <c:layout>
                <c:manualLayout>
                  <c:x val="-0.13271057631412289"/>
                  <c:y val="-6.73869125846804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50-4F26-82EF-2104586F703A}"/>
                </c:ext>
              </c:extLst>
            </c:dLbl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Montserrat SemiBold" panose="000007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углубленная диспансеризация</c:v>
                </c:pt>
                <c:pt idx="3">
                  <c:v>профосмотр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8784</c:v>
                </c:pt>
                <c:pt idx="1">
                  <c:v>25125</c:v>
                </c:pt>
                <c:pt idx="2">
                  <c:v>3143</c:v>
                </c:pt>
                <c:pt idx="3">
                  <c:v>3254</c:v>
                </c:pt>
                <c:pt idx="4">
                  <c:v>33828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3.1408803039898667E-2"/>
          <c:y val="0.52218964738185236"/>
          <c:w val="0.8647944901836605"/>
          <c:h val="0.357223245887666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Montserrat SemiBold" panose="000007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4"/>
          <c:y val="4.5189181425660453E-2"/>
          <c:w val="0.45471930055552445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577-4A91-808E-72BCB4B193F2}"/>
              </c:ext>
            </c:extLst>
          </c:dPt>
          <c:dLbls>
            <c:dLbl>
              <c:idx val="0"/>
              <c:layout>
                <c:manualLayout>
                  <c:x val="0.12191030581705675"/>
                  <c:y val="-6.432581395140080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Nunito Medium" pitchFamily="2" charset="-52"/>
                        <a:cs typeface="Gotham Pro Medium" panose="02000603030000020004" pitchFamily="2" charset="0"/>
                      </a:rPr>
                      <a:t>16%</a:t>
                    </a:r>
                    <a:endParaRPr lang="en-US" dirty="0">
                      <a:solidFill>
                        <a:schemeClr val="bg1">
                          <a:lumMod val="95000"/>
                        </a:schemeClr>
                      </a:solidFill>
                      <a:latin typeface="Nunito Medium" pitchFamily="2" charset="-52"/>
                      <a:cs typeface="Gotham Pro Medium" panose="02000603030000020004" pitchFamily="2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0.16078310232894949"/>
                  <c:y val="5.0161129612840014E-2"/>
                </c:manualLayout>
              </c:layout>
              <c:tx>
                <c:rich>
                  <a:bodyPr/>
                  <a:lstStyle/>
                  <a:p>
                    <a:fld id="{E2C73782-7C1A-4067-8BD2-998CEECA2D7D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0.12579157192701712"/>
                  <c:y val="-1.3175106148059734E-2"/>
                </c:manualLayout>
              </c:layout>
              <c:tx>
                <c:rich>
                  <a:bodyPr/>
                  <a:lstStyle/>
                  <a:p>
                    <a:fld id="{C50E49EF-2F91-4D3B-B503-F92F92417E1F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dLbl>
              <c:idx val="3"/>
              <c:layout>
                <c:manualLayout>
                  <c:x val="-0.10450901651381722"/>
                  <c:y val="-7.7521745765298342E-2"/>
                </c:manualLayout>
              </c:layout>
              <c:tx>
                <c:rich>
                  <a:bodyPr/>
                  <a:lstStyle/>
                  <a:p>
                    <a:fld id="{8EFD5BA3-8CCE-4893-979D-9A6806BED00F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577-4A91-808E-72BCB4B193F2}"/>
                </c:ext>
              </c:extLst>
            </c:dLbl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Montserrat SemiBold" panose="00000700000000000000" pitchFamily="2" charset="-52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неотложные</c:v>
                </c:pt>
                <c:pt idx="1">
                  <c:v>по заболеванию</c:v>
                </c:pt>
                <c:pt idx="2">
                  <c:v>диспансерное наблюдение</c:v>
                </c:pt>
                <c:pt idx="3">
                  <c:v>активные ( на дому)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7652</c:v>
                </c:pt>
                <c:pt idx="1">
                  <c:v>54193</c:v>
                </c:pt>
                <c:pt idx="2">
                  <c:v>6324</c:v>
                </c:pt>
                <c:pt idx="3">
                  <c:v>12680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049090752566207E-3"/>
          <c:y val="0.64460283121336437"/>
          <c:w val="0.88524169371705208"/>
          <c:h val="0.32803655263417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Montserrat SemiBold" panose="00000700000000000000" pitchFamily="2" charset="-52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32E-2"/>
          <c:y val="0.20322121979451233"/>
          <c:w val="0.9433046758829372"/>
          <c:h val="0.675217296280250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Мужчины, чел.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790413985441818E-2"/>
                  <c:y val="-8.019288388133656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Nunito Medium" pitchFamily="2" charset="-52"/>
                        <a:cs typeface="Gotham Pro Medium" panose="02000603030000020004" pitchFamily="2" charset="0"/>
                      </a:rPr>
                      <a:t>14127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53875086848957"/>
                      <c:h val="9.397279966828350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7456-439D-A9E6-21CF02071BE5}"/>
                </c:ext>
              </c:extLst>
            </c:dLbl>
            <c:dLbl>
              <c:idx val="1"/>
              <c:layout>
                <c:manualLayout>
                  <c:x val="1.8039466663328466E-2"/>
                  <c:y val="2.6730961293778529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Nunito Medium" pitchFamily="2" charset="-52"/>
                        <a:cs typeface="Gotham Pro Medium" panose="02000603030000020004" pitchFamily="2" charset="0"/>
                      </a:rPr>
                      <a:t>12594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D23-4066-86FF-D93A6A568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Montserrat Medium" panose="00000600000000000000" pitchFamily="2" charset="-52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2023г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14127</c:v>
                </c:pt>
                <c:pt idx="1">
                  <c:v>12594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0E-488A-8CB3-91B0A40DE4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Женщины, чел.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467049827014524E-2"/>
                  <c:y val="-5.346087018750709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Nunito Medium" pitchFamily="2" charset="-52"/>
                        <a:cs typeface="Gotham Pro Medium" panose="02000603030000020004" pitchFamily="2" charset="0"/>
                      </a:rPr>
                      <a:t>20173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98899209755655"/>
                      <c:h val="0.1799261004684232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7456-439D-A9E6-21CF02071BE5}"/>
                </c:ext>
              </c:extLst>
            </c:dLbl>
            <c:dLbl>
              <c:idx val="1"/>
              <c:layout>
                <c:manualLayout>
                  <c:x val="2.5445040535402169E-2"/>
                  <c:y val="4.00964419406677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Montserrat Medium" panose="00000600000000000000" pitchFamily="2" charset="-52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>
                        <a:latin typeface="Nunito Medium" pitchFamily="2" charset="-52"/>
                        <a:cs typeface="Gotham Pro Medium" panose="02000603030000020004" pitchFamily="2" charset="0"/>
                      </a:rPr>
                      <a:t>19934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Montserrat Medium" panose="00000600000000000000" pitchFamily="2" charset="-52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64133003902521"/>
                      <c:h val="0.1986377733740682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D23-4066-86FF-D93A6A568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Montserrat Medium" panose="00000600000000000000" pitchFamily="2" charset="-52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2023г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20173</c:v>
                </c:pt>
                <c:pt idx="1">
                  <c:v>19934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0E-488A-8CB3-91B0A40DE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117075968"/>
        <c:axId val="117077504"/>
      </c:barChart>
      <c:catAx>
        <c:axId val="117075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7077504"/>
        <c:crosses val="autoZero"/>
        <c:auto val="1"/>
        <c:lblAlgn val="ctr"/>
        <c:lblOffset val="100"/>
        <c:noMultiLvlLbl val="0"/>
      </c:catAx>
      <c:valAx>
        <c:axId val="1170775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170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470444598487493"/>
          <c:y val="3.5901575337636243E-2"/>
          <c:w val="0.65329043914728946"/>
          <c:h val="5.8902391987019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9742252964729E-2"/>
          <c:y val="8.533414561286462E-2"/>
          <c:w val="0.96990051549407053"/>
          <c:h val="0.80443950332615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2022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Roboto" panose="02000000000000000000" pitchFamily="2" charset="0"/>
                    <a:ea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23023</c:v>
                </c:pt>
                <c:pt idx="1">
                  <c:v>14202</c:v>
                </c:pt>
                <c:pt idx="2">
                  <c:v>4647</c:v>
                </c:pt>
                <c:pt idx="3">
                  <c:v>9825</c:v>
                </c:pt>
                <c:pt idx="4">
                  <c:v>5209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A-4E5A-8E00-74D659A5C5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Roboto" panose="02000000000000000000" pitchFamily="2" charset="0"/>
                    <a:ea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23013</c:v>
                </c:pt>
                <c:pt idx="1">
                  <c:v>9748</c:v>
                </c:pt>
                <c:pt idx="2">
                  <c:v>4292</c:v>
                </c:pt>
                <c:pt idx="3">
                  <c:v>8315</c:v>
                </c:pt>
                <c:pt idx="4">
                  <c:v>4354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AA-4E5A-8E00-74D659A5C5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582232080"/>
        <c:axId val="-582236432"/>
      </c:barChart>
      <c:catAx>
        <c:axId val="-582232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582236432"/>
        <c:crosses val="autoZero"/>
        <c:auto val="1"/>
        <c:lblAlgn val="ctr"/>
        <c:lblOffset val="100"/>
        <c:noMultiLvlLbl val="0"/>
      </c:catAx>
      <c:valAx>
        <c:axId val="-5822364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58223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86068517156537"/>
          <c:y val="0.91147041895817715"/>
          <c:w val="0.2871243045149981"/>
          <c:h val="8.8529581041822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Montserrat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800" dirty="0">
                <a:solidFill>
                  <a:schemeClr val="tx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4626476687775437"/>
          <c:y val="1.1975931002043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Montserrat Medium" panose="00000600000000000000" pitchFamily="2" charset="-52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28"/>
          <c:y val="0.14628537326655303"/>
          <c:w val="0.5977717994720626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spPr>
            <a:solidFill>
              <a:srgbClr val="DF054E"/>
            </a:solidFill>
          </c:spPr>
          <c:dPt>
            <c:idx val="0"/>
            <c:bubble3D val="0"/>
            <c:spPr>
              <a:solidFill>
                <a:srgbClr val="DF054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dLbls>
            <c:dLbl>
              <c:idx val="0"/>
              <c:layout>
                <c:manualLayout>
                  <c:x val="0.22256124980822248"/>
                  <c:y val="-7.1023018939379648E-17"/>
                </c:manualLayout>
              </c:layout>
              <c:tx>
                <c:rich>
                  <a:bodyPr/>
                  <a:lstStyle/>
                  <a:p>
                    <a:fld id="{EA216DBF-40D8-457A-AFC9-CFC18AD59DFF}" type="PERCENTAGE">
                      <a:rPr lang="en-US">
                        <a:latin typeface="Nunito Black" pitchFamily="2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60297004036589"/>
                      <c:h val="8.875397240350163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CD-426A-AD1F-A3295FA29DA1}"/>
                </c:ext>
              </c:extLst>
            </c:dLbl>
            <c:dLbl>
              <c:idx val="1"/>
              <c:layout>
                <c:manualLayout>
                  <c:x val="-0.13017733479348853"/>
                  <c:y val="-7.7480552076387307E-2"/>
                </c:manualLayout>
              </c:layout>
              <c:tx>
                <c:rich>
                  <a:bodyPr/>
                  <a:lstStyle/>
                  <a:p>
                    <a:fld id="{4BBECBA7-F0A9-412F-B01A-82BFCCBCF60D}" type="PERCENTAGE">
                      <a:rPr lang="en-US">
                        <a:latin typeface="Nunito Black" pitchFamily="2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4CD-426A-AD1F-A3295FA29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Montserrat ExtraBold" panose="000009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72,25 ставок</c:v>
                </c:pt>
                <c:pt idx="1">
                  <c:v>Свободно 6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75.25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4"/>
          <c:w val="0.61942356933885645"/>
          <c:h val="0.18169799545000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Montserrat Medium" panose="00000600000000000000" pitchFamily="2" charset="-52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Montserrat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Nunito Medium" pitchFamily="2" charset="-52"/>
                <a:cs typeface="Gotham Pro Medium" panose="02000603030000020004" pitchFamily="2" charset="0"/>
              </a:rPr>
              <a:t>Средний</a:t>
            </a:r>
            <a:r>
              <a:rPr lang="ru-RU" sz="1600" baseline="0" dirty="0">
                <a:solidFill>
                  <a:schemeClr val="tx1"/>
                </a:solidFill>
                <a:latin typeface="Nunito Medium" pitchFamily="2" charset="-52"/>
                <a:cs typeface="Gotham Pro Medium" panose="02000603030000020004" pitchFamily="2" charset="0"/>
              </a:rPr>
              <a:t> мед. персонал</a:t>
            </a:r>
            <a:endParaRPr lang="ru-RU" sz="1600" dirty="0">
              <a:solidFill>
                <a:schemeClr val="tx1"/>
              </a:solidFill>
              <a:latin typeface="Nunito Medium" pitchFamily="2" charset="-52"/>
              <a:cs typeface="Gotham Pro Medium" panose="02000603030000020004" pitchFamily="2" charset="0"/>
            </a:endParaRPr>
          </a:p>
        </c:rich>
      </c:tx>
      <c:layout>
        <c:manualLayout>
          <c:xMode val="edge"/>
          <c:yMode val="edge"/>
          <c:x val="0.21526179630834671"/>
          <c:y val="1.9723986209681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Montserrat Medium" panose="00000600000000000000" pitchFamily="2" charset="-52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28"/>
          <c:y val="0.14628537326655303"/>
          <c:w val="0.5977717994720626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spPr>
            <a:solidFill>
              <a:srgbClr val="DF054E"/>
            </a:solidFill>
          </c:spPr>
          <c:dPt>
            <c:idx val="0"/>
            <c:bubble3D val="0"/>
            <c:spPr>
              <a:solidFill>
                <a:srgbClr val="DF054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Lbls>
            <c:dLbl>
              <c:idx val="0"/>
              <c:layout>
                <c:manualLayout>
                  <c:x val="0.26875320731558927"/>
                  <c:y val="-3.8740276038193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Montserrat ExtraBold" panose="00000900000000000000" pitchFamily="2" charset="-52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Nunito Black" pitchFamily="2" charset="-52"/>
                      </a:rPr>
                      <a:t>94%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Montserrat ExtraBold" panose="000009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32837092174944"/>
                      <c:h val="0.1658858619955451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FD0-47F9-AADF-1CE5CCB95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Montserrat ExtraBold" panose="000009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70,25 ставок</c:v>
                </c:pt>
                <c:pt idx="1">
                  <c:v>Свободно 7,5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70.25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9072484009713E-2"/>
          <c:y val="0.79948978751416144"/>
          <c:w val="0.79159359277540586"/>
          <c:h val="0.166201885034722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Montserrat Medium" panose="00000600000000000000" pitchFamily="2" charset="-52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Montserrat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Nunito Medium" pitchFamily="2" charset="-52"/>
                <a:cs typeface="Gotham Pro Medium" panose="02000603030000020004" pitchFamily="2" charset="0"/>
              </a:rPr>
              <a:t>Прочие</a:t>
            </a:r>
          </a:p>
        </c:rich>
      </c:tx>
      <c:layout>
        <c:manualLayout>
          <c:xMode val="edge"/>
          <c:yMode val="edge"/>
          <c:x val="0.35466330460636636"/>
          <c:y val="2.359801381350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Montserrat Medium" panose="00000600000000000000" pitchFamily="2" charset="-52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28"/>
          <c:y val="0.14628537326655303"/>
          <c:w val="0.5977717994720626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solidFill>
                <a:srgbClr val="DF054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dLbls>
            <c:dLbl>
              <c:idx val="0"/>
              <c:layout>
                <c:manualLayout>
                  <c:x val="0.27715174504420148"/>
                  <c:y val="-2.3244165622916192E-2"/>
                </c:manualLayout>
              </c:layout>
              <c:tx>
                <c:rich>
                  <a:bodyPr/>
                  <a:lstStyle/>
                  <a:p>
                    <a:fld id="{2BD109E2-B822-4F1C-938F-A835B047AF10}" type="PERCENTAGE">
                      <a:rPr lang="en-US">
                        <a:latin typeface="Nunito Black" pitchFamily="2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40-4E99-89A6-B7D267CC38A8}"/>
                </c:ext>
              </c:extLst>
            </c:dLbl>
            <c:dLbl>
              <c:idx val="1"/>
              <c:layout>
                <c:manualLayout>
                  <c:x val="-0.16797075457224334"/>
                  <c:y val="-5.0362358849651775E-2"/>
                </c:manualLayout>
              </c:layout>
              <c:tx>
                <c:rich>
                  <a:bodyPr/>
                  <a:lstStyle/>
                  <a:p>
                    <a:fld id="{A91E10A2-4A22-4153-8207-726FE8C82034}" type="PERCENTAGE">
                      <a:rPr lang="en-US">
                        <a:latin typeface="Nunito Black" pitchFamily="2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40-4E99-89A6-B7D267CC3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ontserrat ExtraBold" panose="000009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noFill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19 ставок</c:v>
                </c:pt>
                <c:pt idx="1">
                  <c:v>Свободно 0,25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704323858195678E-2"/>
          <c:y val="0.80723784272180032"/>
          <c:w val="0.85038335687569089"/>
          <c:h val="0.1540218812400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Montserrat Medium" panose="00000600000000000000" pitchFamily="2" charset="-52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0.09669</cdr:x>
      <cdr:y>0.18677</cdr:y>
    </cdr:from>
    <cdr:to>
      <cdr:x>0.26391</cdr:x>
      <cdr:y>0.2677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2424" y="612271"/>
          <a:ext cx="505730" cy="2653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  <a:latin typeface="Nunito Black" pitchFamily="2" charset="-52"/>
            </a:rPr>
            <a:t>6%</a:t>
          </a:r>
          <a:endParaRPr lang="ru-RU" sz="1400" dirty="0">
            <a:latin typeface="Nunito Black" pitchFamily="2" charset="-52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0FF83-89C9-47CF-9D73-A73019CD7224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5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9985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BE42-DF6B-4041-8A18-9550ECF6B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4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90449205a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90449205a_2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90449205a_2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90449205a_2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solidFill>
          <a:srgbClr val="DF0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6D865F0-4DC7-47A2-887F-AF6BC49413B8}"/>
              </a:ext>
            </a:extLst>
          </p:cNvPr>
          <p:cNvGrpSpPr/>
          <p:nvPr userDrawn="1"/>
        </p:nvGrpSpPr>
        <p:grpSpPr>
          <a:xfrm>
            <a:off x="8762999" y="0"/>
            <a:ext cx="1714500" cy="6858000"/>
            <a:chOff x="9239248" y="0"/>
            <a:chExt cx="1724025" cy="6896100"/>
          </a:xfrm>
          <a:solidFill>
            <a:schemeClr val="bg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A34E137-50B4-4EDA-87DE-2AE0305849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9248" y="0"/>
              <a:ext cx="1724025" cy="1724025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0CB8C485-7405-4676-A141-E5E454CCC3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9248" y="1724025"/>
              <a:ext cx="1724025" cy="1724025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44F339-B9F6-4281-8333-087CF7394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9248" y="3448050"/>
              <a:ext cx="1724025" cy="1724025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AC202F87-6135-4FD4-891B-2362602809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9248" y="5172075"/>
              <a:ext cx="1724025" cy="1724025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886D4BF-6271-4A8F-9237-CDBE398E7148}"/>
              </a:ext>
            </a:extLst>
          </p:cNvPr>
          <p:cNvGrpSpPr/>
          <p:nvPr userDrawn="1"/>
        </p:nvGrpSpPr>
        <p:grpSpPr>
          <a:xfrm>
            <a:off x="10477500" y="0"/>
            <a:ext cx="1714500" cy="6858000"/>
            <a:chOff x="9239248" y="0"/>
            <a:chExt cx="1724025" cy="6896100"/>
          </a:xfrm>
          <a:solidFill>
            <a:schemeClr val="bg1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553BEB3-BCC2-426E-A186-663AA8242D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9248" y="0"/>
              <a:ext cx="1724025" cy="172402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0EB09C4-9A88-4D11-A2F7-CCD3A25F25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9248" y="1724025"/>
              <a:ext cx="1724025" cy="172402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F5A4BCF-7AE3-40A1-B6D1-721809EC1E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9248" y="3448050"/>
              <a:ext cx="1724025" cy="1724025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C350183-BEAC-4B7C-B04C-A65BCAACE9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9248" y="5172075"/>
              <a:ext cx="1724025" cy="1724025"/>
            </a:xfrm>
            <a:prstGeom prst="rect">
              <a:avLst/>
            </a:prstGeom>
          </p:spPr>
        </p:pic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6972B5A-50A8-4266-9AEB-F212564CD8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410707"/>
            <a:ext cx="2842698" cy="9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63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89855-8E4E-4085-A094-D06AC940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61E112-3F95-44D7-84D0-3796639B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26CD-49EB-4993-9C20-303590C59A3A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C881FC-FF55-4FD6-B37C-E4905C0B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6C545D-C472-4335-B627-CF2C5B6A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1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953136-51A8-4B4B-B7E9-5C2B2968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ACB-DDBC-48D6-8AE1-4960C160C7D8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B213CB9-AFDC-4167-8467-4085EFEE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859A36-4B51-405A-80E4-EDD996AE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03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E10F0-D218-4E72-8580-85FD34AD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97197-FE33-4BB7-BA9B-FDB6E124B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4F6F75-5203-4E5B-BA08-DE53159D1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554EF7-7B08-482E-B045-DDB3499E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D8D-02E5-4001-B20A-39D4B97EC3EF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85C4C7-EC13-4A72-84A0-F576AFC4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C564E5-9477-4352-8FC3-F6AAE235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50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AF5F6-3A53-4498-BA36-23503101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8F6EE-6A4C-40F6-8E0D-142ED7918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1FFF03-B16C-4641-9C61-76F35818B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98B05E-1C8A-4681-9D0D-F0861D4A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4AD-3945-40C6-8383-346068F596D6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B2A5A6-CCD4-430E-9210-DFCD9A56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29A4CB-CA32-4A15-BB25-084930365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51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80CA1-01BE-40A8-8282-DAFB9E3E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415E8B-0EBB-45FE-AD2E-102E64179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9F552-C35E-4895-B63D-3A150F38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2757-706D-4CD7-B8CF-3CBBD03E631E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90D5C-9AA2-4B67-B3C5-8131F5F0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1C935-DBDB-4CC0-BA9E-A42147A9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51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D34184-EB22-4D0D-9964-018B88B6A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281390-DCAE-42A8-9CE6-D34D1A157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6F179E-88CB-47E9-B80A-198D2D90B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F1ED-B14C-4C5D-B976-92E11D8C8A0C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F4114-CDE0-43BD-A359-A1D3205B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90858-F747-4FFB-8583-04BE80BD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7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ск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2F616-7200-45FC-94B2-1246754BC0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650" y="350609"/>
            <a:ext cx="11474450" cy="565146"/>
          </a:xfrm>
          <a:prstGeom prst="rect">
            <a:avLst/>
          </a:prstGeom>
        </p:spPr>
        <p:txBody>
          <a:bodyPr wrap="square" tIns="36000" bIns="36000" anchor="t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DF054E"/>
                </a:solidFill>
                <a:latin typeface="Nunito Black" pitchFamily="2" charset="-52"/>
              </a:defRPr>
            </a:lvl1pPr>
          </a:lstStyle>
          <a:p>
            <a:r>
              <a:rPr lang="ru-RU" dirty="0"/>
              <a:t>Образец заголовка, шрифт </a:t>
            </a:r>
            <a:r>
              <a:rPr lang="en-US" dirty="0" err="1"/>
              <a:t>Nunito</a:t>
            </a:r>
            <a:r>
              <a:rPr lang="ru-RU" dirty="0"/>
              <a:t> </a:t>
            </a:r>
            <a:r>
              <a:rPr lang="en-US" dirty="0"/>
              <a:t>Bold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31267C-875C-4F92-9930-DADB67FE57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650" y="941841"/>
            <a:ext cx="11474450" cy="358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DF054E"/>
                </a:solidFill>
                <a:latin typeface="Nunito Black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подзаголовка, шрифт </a:t>
            </a:r>
            <a:r>
              <a:rPr lang="en-US" dirty="0" err="1"/>
              <a:t>Nunito</a:t>
            </a:r>
            <a:r>
              <a:rPr lang="en-US" dirty="0"/>
              <a:t> Bold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E57D64-24C2-4656-B9C2-3D63040D5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6443386"/>
            <a:ext cx="487492" cy="29045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D5331761-60EC-4072-9A64-7A76603AD686}"/>
              </a:ext>
            </a:extLst>
          </p:cNvPr>
          <p:cNvSpPr txBox="1">
            <a:spLocks/>
          </p:cNvSpPr>
          <p:nvPr userDrawn="1"/>
        </p:nvSpPr>
        <p:spPr>
          <a:xfrm>
            <a:off x="9053001" y="6411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798D80-B093-4B02-811D-33033F6789DE}" type="slidenum">
              <a:rPr lang="ru-RU" smtClean="0">
                <a:solidFill>
                  <a:srgbClr val="02193F"/>
                </a:solidFill>
              </a:rPr>
              <a:pPr/>
              <a:t>‹#›</a:t>
            </a:fld>
            <a:endParaRPr lang="ru-RU" dirty="0">
              <a:solidFill>
                <a:srgbClr val="0219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85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587193-F0D0-488B-8FAD-58278F7CDBAC}"/>
              </a:ext>
            </a:extLst>
          </p:cNvPr>
          <p:cNvSpPr/>
          <p:nvPr userDrawn="1"/>
        </p:nvSpPr>
        <p:spPr>
          <a:xfrm>
            <a:off x="8762999" y="1"/>
            <a:ext cx="3429001" cy="6858000"/>
          </a:xfrm>
          <a:prstGeom prst="rect">
            <a:avLst/>
          </a:prstGeom>
          <a:solidFill>
            <a:srgbClr val="DF0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A420C52-7C7B-409F-B76E-7F67273193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650" y="2666106"/>
            <a:ext cx="4959349" cy="1734697"/>
          </a:xfrm>
          <a:prstGeom prst="rect">
            <a:avLst/>
          </a:prstGeom>
        </p:spPr>
        <p:txBody>
          <a:bodyPr wrap="square" tIns="36000" bIns="36000" anchor="t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DF054E"/>
                </a:solidFill>
                <a:latin typeface="Nunito Black" pitchFamily="2" charset="-52"/>
              </a:defRPr>
            </a:lvl1pPr>
          </a:lstStyle>
          <a:p>
            <a:r>
              <a:rPr lang="ru-RU" dirty="0"/>
              <a:t>Название раздела на несколько строк, шрифт </a:t>
            </a:r>
            <a:r>
              <a:rPr lang="en-US" dirty="0" err="1"/>
              <a:t>Nunito</a:t>
            </a:r>
            <a:r>
              <a:rPr lang="ru-RU" dirty="0"/>
              <a:t> </a:t>
            </a:r>
            <a:r>
              <a:rPr lang="en-US" dirty="0"/>
              <a:t>Bold</a:t>
            </a:r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62B06D8-2372-44B6-B5D7-2C43005BB34A}"/>
              </a:ext>
            </a:extLst>
          </p:cNvPr>
          <p:cNvGrpSpPr/>
          <p:nvPr userDrawn="1"/>
        </p:nvGrpSpPr>
        <p:grpSpPr>
          <a:xfrm>
            <a:off x="7048499" y="0"/>
            <a:ext cx="5143501" cy="6858000"/>
            <a:chOff x="7048499" y="0"/>
            <a:chExt cx="5143501" cy="685800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9886D4BF-6271-4A8F-9237-CDBE398E7148}"/>
                </a:ext>
              </a:extLst>
            </p:cNvPr>
            <p:cNvGrpSpPr/>
            <p:nvPr userDrawn="1"/>
          </p:nvGrpSpPr>
          <p:grpSpPr>
            <a:xfrm>
              <a:off x="10477500" y="0"/>
              <a:ext cx="1714500" cy="6858000"/>
              <a:chOff x="9239248" y="0"/>
              <a:chExt cx="1724025" cy="6896100"/>
            </a:xfrm>
            <a:solidFill>
              <a:schemeClr val="bg1"/>
            </a:solidFill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D553BEB3-BCC2-426E-A186-663AA8242D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39248" y="0"/>
                <a:ext cx="1724025" cy="1724025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10EB09C4-9A88-4D11-A2F7-CCD3A25F25A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39248" y="1724025"/>
                <a:ext cx="1724025" cy="1724025"/>
              </a:xfrm>
              <a:prstGeom prst="rect">
                <a:avLst/>
              </a:prstGeom>
            </p:spPr>
          </p:pic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FF5A4BCF-7AE3-40A1-B6D1-721809EC1EE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39248" y="3448050"/>
                <a:ext cx="1724025" cy="1724025"/>
              </a:xfrm>
              <a:prstGeom prst="rect">
                <a:avLst/>
              </a:prstGeom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AC350183-BEAC-4B7C-B04C-A65BCAACE95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39248" y="5172075"/>
                <a:ext cx="1724025" cy="1724025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C6D865F0-4DC7-47A2-887F-AF6BC49413B8}"/>
                </a:ext>
              </a:extLst>
            </p:cNvPr>
            <p:cNvGrpSpPr/>
            <p:nvPr userDrawn="1"/>
          </p:nvGrpSpPr>
          <p:grpSpPr>
            <a:xfrm>
              <a:off x="8762999" y="0"/>
              <a:ext cx="1714500" cy="6858000"/>
              <a:chOff x="9239248" y="0"/>
              <a:chExt cx="1724025" cy="6896100"/>
            </a:xfrm>
            <a:solidFill>
              <a:schemeClr val="bg1"/>
            </a:solidFill>
          </p:grpSpPr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DA34E137-50B4-4EDA-87DE-2AE0305849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39248" y="0"/>
                <a:ext cx="1724025" cy="1724025"/>
              </a:xfrm>
              <a:prstGeom prst="rect">
                <a:avLst/>
              </a:prstGeom>
            </p:spPr>
          </p:pic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0CB8C485-7405-4676-A141-E5E454CCC30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39248" y="1724025"/>
                <a:ext cx="1724025" cy="1724025"/>
              </a:xfrm>
              <a:prstGeom prst="rect">
                <a:avLst/>
              </a:prstGeom>
            </p:spPr>
          </p:pic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9744F339-B9F6-4281-8333-087CF73940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39248" y="3448050"/>
                <a:ext cx="1724025" cy="1724025"/>
              </a:xfrm>
              <a:prstGeom prst="rect">
                <a:avLst/>
              </a:prstGeom>
            </p:spPr>
          </p:pic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id="{AC202F87-6135-4FD4-891B-23626028095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39248" y="5172075"/>
                <a:ext cx="1724025" cy="1724025"/>
              </a:xfrm>
              <a:prstGeom prst="rect">
                <a:avLst/>
              </a:prstGeom>
            </p:spPr>
          </p:pic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1D643A01-BE10-4617-B26E-9ED937652341}"/>
                </a:ext>
              </a:extLst>
            </p:cNvPr>
            <p:cNvGrpSpPr/>
            <p:nvPr userDrawn="1"/>
          </p:nvGrpSpPr>
          <p:grpSpPr>
            <a:xfrm>
              <a:off x="7048499" y="0"/>
              <a:ext cx="1714500" cy="6858000"/>
              <a:chOff x="9239248" y="0"/>
              <a:chExt cx="1724025" cy="6896100"/>
            </a:xfrm>
            <a:solidFill>
              <a:schemeClr val="bg1"/>
            </a:solidFill>
          </p:grpSpPr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51AADD6B-7AD3-47A3-B1A0-0C1F77E8C0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39248" y="0"/>
                <a:ext cx="1724025" cy="1724025"/>
              </a:xfrm>
              <a:prstGeom prst="rect">
                <a:avLst/>
              </a:prstGeom>
            </p:spPr>
          </p:pic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700DA58A-22A6-4289-B558-F23EF8D122D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39248" y="1724025"/>
                <a:ext cx="1724025" cy="1724025"/>
              </a:xfrm>
              <a:prstGeom prst="rect">
                <a:avLst/>
              </a:prstGeom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00CA3112-6AE1-4B77-BE1C-379F292720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39248" y="3448050"/>
                <a:ext cx="1724025" cy="1724025"/>
              </a:xfrm>
              <a:prstGeom prst="rect">
                <a:avLst/>
              </a:prstGeom>
            </p:spPr>
          </p:pic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1E348DBD-D14F-4F20-82CD-90FF8295C3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39248" y="5172075"/>
                <a:ext cx="1724025" cy="1724025"/>
              </a:xfrm>
              <a:prstGeom prst="rect">
                <a:avLst/>
              </a:prstGeom>
            </p:spPr>
          </p:pic>
        </p:grp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6972B5A-50A8-4266-9AEB-F212564CD8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425" y="410707"/>
            <a:ext cx="2842698" cy="9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5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094D0-4645-4DC3-AEB0-F3464BDA2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A9E449-2AAB-432E-A1E8-50A75A4F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60C3DA-E797-444D-808A-86EB62B3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3329-AC2D-4EC0-9FAA-B6A81AADE201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B6129-1385-43B4-95E7-6EE8D63C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BF5B0D-6E17-4F68-AE0E-8C3F9A98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6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0BF36-617F-46D1-9837-DEAB1AD3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CBEF2-E11E-4B25-83F2-0ACC6DFA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B78A-BCEA-40FF-8649-2D0FF5DB2603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16446B-14AC-4CF7-824F-4CA37D20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3D09CC-D8AB-4576-9F3D-4AFA7999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56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B7E6C-4BD4-4813-BE63-08BFA0165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575F-7421-4526-9510-23A66046E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55D2E-E660-417B-AF1C-2042B73EA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84C6-DE7E-4073-A310-72312183956D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D98DA6-5E7E-48FD-AE1B-D6413EB3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530685-4AB2-4308-A9B3-608BB95C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0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C808B-C0BE-451D-8D72-5F3B4FF9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13664A-B145-444D-BDB1-EB7E459D3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361D7F-9EED-4960-9A1D-025BE62A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40D-3E68-4A8C-8F50-A385B031D26E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0A4BF-42B3-4A9E-9DEF-C405FE1D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4DE6F6-A930-4CEA-AACA-8CE2A827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9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0ABB5-9005-445D-A502-2B870C39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C43BFE-7FC3-4D88-9370-B039F1FDE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F024EA-B7BA-41F2-B7DC-0C57BAB90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F8F21E-B0CA-4E43-8466-A488DADA5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33DE-49EC-4BFD-B08C-3B87429EFFD6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CED959-B4B3-4670-BD8B-061A2305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DCB7A6-A1AA-40A1-BE9E-83F1F2B5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6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C819E-D29B-47D3-8494-9D2506E4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54835A-933E-4A68-BFB9-5B8DC4AEB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A67E91-CA6E-470B-9115-C7CDC0D1E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028192-67F8-460E-8F50-8BF511326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ED484C-C88D-42C3-BE7F-109448C33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3EF523B-115E-49C0-BB22-93B83BEC4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AB-9E07-48FA-87C6-025CACECD77E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F832DB-9E6D-4AE1-B26C-55713072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F12D5F-19F4-46C0-9A62-078103A5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5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58AA5-87EF-42F6-B358-8B878423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430662-01F4-4A9E-8CA3-940E07F48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63D18-FA5F-4D7E-B16A-3AF75D951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B78A-BCEA-40FF-8649-2D0FF5DB2603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892DC3-273B-4A8C-B77B-4AC7BC131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5443-4FFE-4ADB-AEB8-7C50238B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5" r:id="rId4"/>
    <p:sldLayoutId id="2147483696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0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07368" y="5112568"/>
            <a:ext cx="11587545" cy="14127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latin typeface="Nunito Black" pitchFamily="2" charset="-52"/>
                <a:ea typeface="Roboto" panose="02000000000000000000" pitchFamily="2" charset="0"/>
                <a:cs typeface="Times New Roman" panose="02020603050405020304" pitchFamily="18" charset="0"/>
              </a:rPr>
              <a:t>Заместитель главного врача по первичной </a:t>
            </a:r>
            <a:endParaRPr lang="en-US" sz="2000" dirty="0">
              <a:solidFill>
                <a:schemeClr val="bg1"/>
              </a:solidFill>
              <a:latin typeface="Nunito Black" pitchFamily="2" charset="-52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latin typeface="Nunito Black" pitchFamily="2" charset="-52"/>
                <a:ea typeface="Roboto" panose="02000000000000000000" pitchFamily="2" charset="0"/>
                <a:cs typeface="Times New Roman" panose="02020603050405020304" pitchFamily="18" charset="0"/>
              </a:rPr>
              <a:t>медико-санитарной помощи </a:t>
            </a:r>
            <a:endParaRPr lang="en-US" sz="2000" dirty="0">
              <a:solidFill>
                <a:schemeClr val="bg1"/>
              </a:solidFill>
              <a:latin typeface="Nunito Black" pitchFamily="2" charset="-52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latin typeface="Nunito Black" pitchFamily="2" charset="-52"/>
                <a:ea typeface="Roboto" panose="02000000000000000000" pitchFamily="2" charset="0"/>
                <a:cs typeface="Times New Roman" panose="02020603050405020304" pitchFamily="18" charset="0"/>
              </a:rPr>
              <a:t>ГБУЗ «ГКБ имени В.П. Демихова ДЗМ»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latin typeface="Nunito Black" pitchFamily="2" charset="-52"/>
                <a:ea typeface="Roboto" panose="02000000000000000000" pitchFamily="2" charset="0"/>
                <a:cs typeface="Times New Roman" panose="02020603050405020304" pitchFamily="18" charset="0"/>
              </a:rPr>
              <a:t>Иванова Ирина Валентиновна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D87546FF-63D0-4F4B-ADF5-3135883D1561}"/>
              </a:ext>
            </a:extLst>
          </p:cNvPr>
          <p:cNvSpPr txBox="1">
            <a:spLocks/>
          </p:cNvSpPr>
          <p:nvPr/>
        </p:nvSpPr>
        <p:spPr>
          <a:xfrm>
            <a:off x="335360" y="1988840"/>
            <a:ext cx="6048672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5000" b="1" dirty="0">
                <a:solidFill>
                  <a:schemeClr val="bg1"/>
                </a:solidFill>
                <a:latin typeface="Nunito Black" pitchFamily="2" charset="-52"/>
                <a:ea typeface="Roboto" panose="02000000000000000000" pitchFamily="2" charset="0"/>
                <a:cs typeface="Times New Roman" panose="02020603050405020304" pitchFamily="18" charset="0"/>
              </a:rPr>
              <a:t>ГОДОВОЙ ОТЧЁТ</a:t>
            </a:r>
          </a:p>
          <a:p>
            <a:pPr algn="l">
              <a:lnSpc>
                <a:spcPct val="100000"/>
              </a:lnSpc>
            </a:pPr>
            <a:r>
              <a:rPr lang="ru-RU" sz="5000" b="1" dirty="0">
                <a:solidFill>
                  <a:schemeClr val="bg1"/>
                </a:solidFill>
                <a:latin typeface="Nunito Black" pitchFamily="2" charset="-52"/>
                <a:ea typeface="Roboto" panose="02000000000000000000" pitchFamily="2" charset="0"/>
                <a:cs typeface="Times New Roman" panose="02020603050405020304" pitchFamily="18" charset="0"/>
              </a:rPr>
              <a:t>за 2023 год</a:t>
            </a:r>
          </a:p>
        </p:txBody>
      </p:sp>
    </p:spTree>
    <p:extLst>
      <p:ext uri="{BB962C8B-B14F-4D97-AF65-F5344CB8AC3E}">
        <p14:creationId xmlns:p14="http://schemas.microsoft.com/office/powerpoint/2010/main" val="57579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003412C0-10D8-41DB-8ED2-8B29FA7A3CF0}"/>
              </a:ext>
            </a:extLst>
          </p:cNvPr>
          <p:cNvSpPr/>
          <p:nvPr/>
        </p:nvSpPr>
        <p:spPr>
          <a:xfrm rot="5400000">
            <a:off x="5098904" y="-3251550"/>
            <a:ext cx="1980667" cy="11246677"/>
          </a:xfrm>
          <a:prstGeom prst="roundRect">
            <a:avLst>
              <a:gd name="adj" fmla="val 5063"/>
            </a:avLst>
          </a:prstGeom>
          <a:solidFill>
            <a:srgbClr val="DF0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68C2C-983B-4975-8B66-0144D616BA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 целью исключения неудобств для пациентов: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07576B-0136-40B0-87E7-9F152FBB2747}"/>
              </a:ext>
            </a:extLst>
          </p:cNvPr>
          <p:cNvGrpSpPr/>
          <p:nvPr/>
        </p:nvGrpSpPr>
        <p:grpSpPr>
          <a:xfrm>
            <a:off x="911349" y="1556792"/>
            <a:ext cx="10801275" cy="1599234"/>
            <a:chOff x="465900" y="1539123"/>
            <a:chExt cx="10801275" cy="1599234"/>
          </a:xfrm>
          <a:solidFill>
            <a:srgbClr val="DF054E"/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706604" y="1539123"/>
              <a:ext cx="4471096" cy="307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Нахождения больных в одной зоне со здоровыми</a:t>
              </a:r>
            </a:p>
          </p:txBody>
        </p:sp>
        <p:sp>
          <p:nvSpPr>
            <p:cNvPr id="27" name="Шеврон 26"/>
            <p:cNvSpPr/>
            <p:nvPr/>
          </p:nvSpPr>
          <p:spPr>
            <a:xfrm>
              <a:off x="465900" y="1568787"/>
              <a:ext cx="216024" cy="25202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04563" y="1956643"/>
              <a:ext cx="3773790" cy="307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Нехватки посадочных мест для ожидания</a:t>
              </a:r>
            </a:p>
          </p:txBody>
        </p:sp>
        <p:sp>
          <p:nvSpPr>
            <p:cNvPr id="28" name="Шеврон 27"/>
            <p:cNvSpPr/>
            <p:nvPr/>
          </p:nvSpPr>
          <p:spPr>
            <a:xfrm>
              <a:off x="465900" y="1984517"/>
              <a:ext cx="216024" cy="25202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06604" y="2397069"/>
              <a:ext cx="6096000" cy="30777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Отсутствия информации о движении очереди на прием</a:t>
              </a:r>
            </a:p>
          </p:txBody>
        </p:sp>
        <p:sp>
          <p:nvSpPr>
            <p:cNvPr id="38" name="Шеврон 37"/>
            <p:cNvSpPr/>
            <p:nvPr/>
          </p:nvSpPr>
          <p:spPr>
            <a:xfrm>
              <a:off x="465900" y="2418799"/>
              <a:ext cx="216024" cy="25202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96143" y="2830580"/>
              <a:ext cx="10571032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Отсутствия контроля за состоянием здоровья пациентов, находящихся в очереди, со стороны медицинского персонала</a:t>
              </a:r>
            </a:p>
          </p:txBody>
        </p:sp>
        <p:sp>
          <p:nvSpPr>
            <p:cNvPr id="39" name="Шеврон 38"/>
            <p:cNvSpPr/>
            <p:nvPr/>
          </p:nvSpPr>
          <p:spPr>
            <a:xfrm>
              <a:off x="465900" y="2848371"/>
              <a:ext cx="216024" cy="25202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619C833-A10C-4908-8E2F-A56F53563AF2}"/>
              </a:ext>
            </a:extLst>
          </p:cNvPr>
          <p:cNvGrpSpPr/>
          <p:nvPr/>
        </p:nvGrpSpPr>
        <p:grpSpPr>
          <a:xfrm>
            <a:off x="479425" y="4022474"/>
            <a:ext cx="11042103" cy="2084838"/>
            <a:chOff x="688534" y="4461771"/>
            <a:chExt cx="11042103" cy="208483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559499" y="5856727"/>
              <a:ext cx="38164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Создание достаточного количества посадочных мест для ожидания приема</a:t>
              </a: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5" y="5805264"/>
              <a:ext cx="741345" cy="741345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>
              <a:off x="1559499" y="4975469"/>
              <a:ext cx="38164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Разделение потоков здоровых </a:t>
              </a:r>
              <a:endParaRPr lang="en-US" sz="14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endParaRPr>
            </a:p>
            <a:p>
              <a:r>
                <a:rPr lang="ru-RU" sz="1400" dirty="0"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и болеющих пациентов</a:t>
              </a: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5" y="4931545"/>
              <a:ext cx="669335" cy="669335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>
              <a:off x="6690074" y="5856727"/>
              <a:ext cx="50405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Визуальный контроль пациентов, </a:t>
              </a:r>
              <a:endParaRPr lang="en-US" sz="14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endParaRPr>
            </a:p>
            <a:p>
              <a:r>
                <a:rPr lang="ru-RU" sz="1400" dirty="0"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находящихся в очереди</a:t>
              </a: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07968" y="5661248"/>
              <a:ext cx="720080" cy="720080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>
              <a:off x="6690075" y="4975469"/>
              <a:ext cx="50405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Информирование пациентов о движении «живой» очереди через информационное табло</a:t>
              </a:r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903" y="4931545"/>
              <a:ext cx="702145" cy="700774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688534" y="4461771"/>
              <a:ext cx="108811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DF054E"/>
                  </a:solidFill>
                  <a:latin typeface="Nunito ExtraBold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Положительный эффект от организации зон комфортного ожидания: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62872" y="3645024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Nunito Black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Организованы зоны комфортного ожидания приема дежурного врача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AD668FC-1986-4220-9048-C074ED9266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Повышение комфорта пребывания в поликлинике</a:t>
            </a:r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 txBox="1">
            <a:spLocks/>
          </p:cNvSpPr>
          <p:nvPr/>
        </p:nvSpPr>
        <p:spPr>
          <a:xfrm>
            <a:off x="2923332" y="4021639"/>
            <a:ext cx="8429251" cy="2269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Все обращения пациентов рассматриваются </a:t>
            </a:r>
            <a:br>
              <a:rPr lang="ru-RU" sz="16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</a:br>
            <a:r>
              <a:rPr lang="ru-RU" sz="16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в индивидуальном порядке</a:t>
            </a:r>
            <a:br>
              <a:rPr lang="ru-RU" sz="16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</a:br>
            <a:endParaRPr lang="ru-RU" sz="1600" dirty="0"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В 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  <a:br>
              <a:rPr lang="ru-RU" sz="16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</a:br>
            <a:endParaRPr lang="ru-RU" sz="1600" dirty="0"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Изучаются предложения граждан по улучшению работы поликлиники, руководство использует обратную связь от пациентов </a:t>
            </a:r>
            <a:br>
              <a:rPr lang="ru-RU" sz="16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</a:br>
            <a:r>
              <a:rPr lang="ru-RU" sz="16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для совершенствования оказания медицинской помощи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678385" y="1565068"/>
            <a:ext cx="7018015" cy="278637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400" b="1" dirty="0">
                <a:solidFill>
                  <a:srgbClr val="DF054E"/>
                </a:solidFill>
                <a:latin typeface="Nunito Medium" pitchFamily="2" charset="-52"/>
                <a:ea typeface="Roboto" panose="02000000000000000000" pitchFamily="2" charset="0"/>
                <a:cs typeface="Times New Roman" panose="02020603050405020304" pitchFamily="18" charset="0"/>
              </a:rPr>
              <a:t>ГКБ имени В.П. </a:t>
            </a:r>
            <a:r>
              <a:rPr lang="ru-RU" sz="2400" b="1" dirty="0" err="1">
                <a:solidFill>
                  <a:srgbClr val="DF054E"/>
                </a:solidFill>
                <a:latin typeface="Nunito Medium" pitchFamily="2" charset="-52"/>
                <a:ea typeface="Roboto" panose="02000000000000000000" pitchFamily="2" charset="0"/>
                <a:cs typeface="Times New Roman" panose="02020603050405020304" pitchFamily="18" charset="0"/>
              </a:rPr>
              <a:t>Демихова</a:t>
            </a:r>
            <a:endParaRPr lang="ru-RU" sz="2400" b="1" dirty="0">
              <a:solidFill>
                <a:srgbClr val="DF054E"/>
              </a:solidFill>
              <a:latin typeface="Nunito Medium" pitchFamily="2" charset="-52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1"/>
            <a:r>
              <a:rPr lang="ru-RU" sz="2400" b="1" dirty="0">
                <a:solidFill>
                  <a:srgbClr val="DF054E"/>
                </a:solidFill>
                <a:latin typeface="Nunito Medium" pitchFamily="2" charset="-52"/>
                <a:ea typeface="Roboto" panose="02000000000000000000" pitchFamily="2" charset="0"/>
                <a:cs typeface="Times New Roman" panose="02020603050405020304" pitchFamily="18" charset="0"/>
              </a:rPr>
              <a:t>Амбулаторно-поликлинический центр</a:t>
            </a:r>
          </a:p>
          <a:p>
            <a:pPr lvl="1"/>
            <a:endParaRPr lang="ru-RU" sz="2400" b="1" dirty="0">
              <a:solidFill>
                <a:srgbClr val="DF054E"/>
              </a:solidFill>
              <a:latin typeface="Nunito Medium" pitchFamily="2" charset="-52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solidFill>
                  <a:srgbClr val="DF054E"/>
                </a:solidFill>
                <a:latin typeface="Nunito ExtraBold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Всего 359 обращений</a:t>
            </a:r>
          </a:p>
          <a:p>
            <a:pPr lvl="1"/>
            <a:r>
              <a:rPr lang="ru-RU" sz="2400" dirty="0">
                <a:solidFill>
                  <a:srgbClr val="DF054E"/>
                </a:solidFill>
                <a:latin typeface="Nunito ExtraBold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Обоснованных – 2</a:t>
            </a:r>
          </a:p>
          <a:p>
            <a:endParaRPr lang="ru-RU" sz="2400" b="1" dirty="0">
              <a:solidFill>
                <a:srgbClr val="DF054E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495600" y="2416601"/>
            <a:ext cx="4104456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1141537" y="1550157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AAD0622-549B-4337-BE3B-3883CAE66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50" y="350609"/>
            <a:ext cx="11337925" cy="1057588"/>
          </a:xfrm>
        </p:spPr>
        <p:txBody>
          <a:bodyPr/>
          <a:lstStyle/>
          <a:p>
            <a:r>
              <a:rPr lang="ru-RU" dirty="0"/>
              <a:t>Работа по рассмотрению жалоб и обращений граждан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5649A20-6273-4A27-9864-B5D1E8BA88C0}"/>
              </a:ext>
            </a:extLst>
          </p:cNvPr>
          <p:cNvSpPr/>
          <p:nvPr/>
        </p:nvSpPr>
        <p:spPr>
          <a:xfrm>
            <a:off x="484844" y="1734554"/>
            <a:ext cx="2198960" cy="4574171"/>
          </a:xfrm>
          <a:prstGeom prst="roundRect">
            <a:avLst>
              <a:gd name="adj" fmla="val 5063"/>
            </a:avLst>
          </a:prstGeom>
          <a:solidFill>
            <a:srgbClr val="DF0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09370" y="3861048"/>
            <a:ext cx="1800275" cy="684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Число обращений </a:t>
            </a:r>
            <a:endParaRPr lang="en-US" sz="2000" dirty="0">
              <a:solidFill>
                <a:schemeClr val="bg1"/>
              </a:solidFill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за 2023 год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0" y="2477103"/>
            <a:ext cx="1057588" cy="10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852D9E48-F680-4EF8-B97E-B23268736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941840"/>
            <a:ext cx="11474450" cy="830975"/>
          </a:xfrm>
        </p:spPr>
        <p:txBody>
          <a:bodyPr>
            <a:normAutofit/>
          </a:bodyPr>
          <a:lstStyle/>
          <a:p>
            <a:r>
              <a:rPr lang="ru-RU" dirty="0"/>
              <a:t>Амбулаторно-поликлинический центр</a:t>
            </a:r>
            <a:r>
              <a:rPr lang="en-US" dirty="0"/>
              <a:t> </a:t>
            </a:r>
            <a:r>
              <a:rPr lang="ru-RU" dirty="0"/>
              <a:t>ГКБ имени В.П. </a:t>
            </a:r>
            <a:r>
              <a:rPr lang="ru-RU" dirty="0" err="1"/>
              <a:t>Демихова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/>
              <a:t>оснащен всем необходимым медицинским оборудованием.</a:t>
            </a: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E0734A3B-10FF-4036-A48D-19EBC08F3CAD}"/>
              </a:ext>
            </a:extLst>
          </p:cNvPr>
          <p:cNvSpPr txBox="1">
            <a:spLocks/>
          </p:cNvSpPr>
          <p:nvPr/>
        </p:nvSpPr>
        <p:spPr>
          <a:xfrm>
            <a:off x="407368" y="2133600"/>
            <a:ext cx="6513437" cy="327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30000"/>
              </a:lnSpc>
            </a:pPr>
            <a:endParaRPr lang="ru-RU" sz="2000" dirty="0"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КТ 		                         </a:t>
            </a:r>
            <a:r>
              <a:rPr lang="en-US" sz="20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  </a:t>
            </a: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МРТ</a:t>
            </a:r>
            <a:r>
              <a:rPr lang="ru-RU" sz="2000" b="1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 		             </a:t>
            </a:r>
            <a:endParaRPr lang="en-US" sz="2000" b="1" dirty="0"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Рентгенаппараты</a:t>
            </a:r>
            <a:r>
              <a:rPr lang="ru-RU" sz="2000" b="1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	</a:t>
            </a:r>
            <a:r>
              <a:rPr lang="en-US" sz="2000" b="1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              </a:t>
            </a: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Флюорографы 		</a:t>
            </a:r>
            <a:endParaRPr lang="en-US" sz="2000" dirty="0"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УЗИ</a:t>
            </a:r>
            <a:r>
              <a:rPr lang="ru-RU" sz="2000" b="1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 </a:t>
            </a:r>
            <a:r>
              <a:rPr lang="ru-RU" sz="20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экспертного класса</a:t>
            </a:r>
            <a:r>
              <a:rPr lang="ru-RU" sz="2000" b="1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			</a:t>
            </a:r>
            <a:endParaRPr lang="en-US" sz="2000" b="1" dirty="0"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Холтер</a:t>
            </a:r>
            <a:r>
              <a:rPr lang="ru-RU" sz="20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 			</a:t>
            </a:r>
            <a:endParaRPr lang="en-US" sz="2000" dirty="0"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СМАД</a:t>
            </a:r>
            <a:r>
              <a:rPr lang="ru-RU" sz="2000" b="1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 			</a:t>
            </a:r>
            <a:endParaRPr lang="en-US" sz="2000" b="1" dirty="0"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D67EF95-796A-4088-9E3B-76EBC9B3F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350609"/>
            <a:ext cx="11441732" cy="565146"/>
          </a:xfrm>
        </p:spPr>
        <p:txBody>
          <a:bodyPr/>
          <a:lstStyle/>
          <a:p>
            <a:r>
              <a:rPr lang="ru-RU" dirty="0"/>
              <a:t>Оборудование поликлиники</a:t>
            </a:r>
          </a:p>
        </p:txBody>
      </p:sp>
      <p:sp>
        <p:nvSpPr>
          <p:cNvPr id="14" name="Заголовок 4">
            <a:extLst>
              <a:ext uri="{FF2B5EF4-FFF2-40B4-BE49-F238E27FC236}">
                <a16:creationId xmlns:a16="http://schemas.microsoft.com/office/drawing/2014/main" id="{5A2EC75A-3F0E-468D-826B-073091C13307}"/>
              </a:ext>
            </a:extLst>
          </p:cNvPr>
          <p:cNvSpPr txBox="1">
            <a:spLocks/>
          </p:cNvSpPr>
          <p:nvPr/>
        </p:nvSpPr>
        <p:spPr>
          <a:xfrm>
            <a:off x="4295801" y="2133600"/>
            <a:ext cx="1368152" cy="327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30000"/>
              </a:lnSpc>
            </a:pPr>
            <a:endParaRPr lang="ru-RU" sz="2000" dirty="0"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pPr lvl="0" algn="just">
              <a:lnSpc>
                <a:spcPct val="130000"/>
              </a:lnSpc>
            </a:pPr>
            <a:r>
              <a:rPr lang="ru-RU" sz="20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1 ед.</a:t>
            </a:r>
          </a:p>
          <a:p>
            <a:pPr lvl="0" algn="just">
              <a:lnSpc>
                <a:spcPct val="130000"/>
              </a:lnSpc>
            </a:pPr>
            <a:r>
              <a:rPr lang="ru-RU" sz="20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1 ед.</a:t>
            </a:r>
          </a:p>
          <a:p>
            <a:pPr lvl="0" algn="just">
              <a:lnSpc>
                <a:spcPct val="130000"/>
              </a:lnSpc>
            </a:pPr>
            <a:r>
              <a:rPr lang="ru-RU" sz="20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1 ед.</a:t>
            </a:r>
          </a:p>
          <a:p>
            <a:pPr lvl="0" algn="just">
              <a:lnSpc>
                <a:spcPct val="130000"/>
              </a:lnSpc>
            </a:pPr>
            <a:r>
              <a:rPr lang="ru-RU" sz="20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1 ед.</a:t>
            </a:r>
          </a:p>
          <a:p>
            <a:pPr lvl="0" algn="just">
              <a:lnSpc>
                <a:spcPct val="130000"/>
              </a:lnSpc>
            </a:pPr>
            <a:r>
              <a:rPr lang="ru-RU" sz="20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3 ед.</a:t>
            </a:r>
          </a:p>
          <a:p>
            <a:pPr lvl="0" algn="just">
              <a:lnSpc>
                <a:spcPct val="130000"/>
              </a:lnSpc>
            </a:pPr>
            <a:r>
              <a:rPr lang="ru-RU" sz="20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7 ед.</a:t>
            </a:r>
          </a:p>
          <a:p>
            <a:pPr lvl="0" algn="just">
              <a:lnSpc>
                <a:spcPct val="130000"/>
              </a:lnSpc>
            </a:pPr>
            <a:r>
              <a:rPr lang="ru-RU" sz="20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5 ед.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C4894F-3796-4493-8630-5466FC93F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99" y="1534357"/>
            <a:ext cx="4309173" cy="4774368"/>
          </a:xfrm>
          <a:prstGeom prst="roundRect">
            <a:avLst>
              <a:gd name="adj" fmla="val 5458"/>
            </a:avLst>
          </a:prstGeom>
        </p:spPr>
      </p:pic>
    </p:spTree>
    <p:extLst>
      <p:ext uri="{BB962C8B-B14F-4D97-AF65-F5344CB8AC3E}">
        <p14:creationId xmlns:p14="http://schemas.microsoft.com/office/powerpoint/2010/main" val="3210251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одержимое 3"/>
          <p:cNvSpPr>
            <a:spLocks noGrp="1"/>
          </p:cNvSpPr>
          <p:nvPr>
            <p:ph type="subTitle" idx="1"/>
          </p:nvPr>
        </p:nvSpPr>
        <p:spPr>
          <a:xfrm>
            <a:off x="374650" y="1556792"/>
            <a:ext cx="11474450" cy="358338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ru-RU" sz="1800" dirty="0">
                <a:solidFill>
                  <a:schemeClr val="tx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Терапия</a:t>
            </a:r>
          </a:p>
          <a:p>
            <a:pPr>
              <a:lnSpc>
                <a:spcPts val="2500"/>
              </a:lnSpc>
            </a:pPr>
            <a:r>
              <a:rPr lang="ru-RU" sz="1800" dirty="0">
                <a:solidFill>
                  <a:schemeClr val="tx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Хирургия</a:t>
            </a:r>
          </a:p>
          <a:p>
            <a:pPr>
              <a:lnSpc>
                <a:spcPts val="2500"/>
              </a:lnSpc>
            </a:pPr>
            <a:r>
              <a:rPr lang="ru-RU" sz="1800" dirty="0">
                <a:solidFill>
                  <a:schemeClr val="tx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Офтальмология</a:t>
            </a:r>
          </a:p>
          <a:p>
            <a:pPr>
              <a:lnSpc>
                <a:spcPts val="2500"/>
              </a:lnSpc>
            </a:pPr>
            <a:r>
              <a:rPr lang="ru-RU" sz="1800" dirty="0">
                <a:solidFill>
                  <a:schemeClr val="tx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Оториноларингология</a:t>
            </a:r>
          </a:p>
          <a:p>
            <a:pPr>
              <a:lnSpc>
                <a:spcPts val="2500"/>
              </a:lnSpc>
            </a:pPr>
            <a:r>
              <a:rPr lang="ru-RU" sz="1800" dirty="0">
                <a:solidFill>
                  <a:schemeClr val="tx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Урология</a:t>
            </a:r>
          </a:p>
          <a:p>
            <a:pPr>
              <a:lnSpc>
                <a:spcPts val="2500"/>
              </a:lnSpc>
            </a:pPr>
            <a:r>
              <a:rPr lang="ru-RU" sz="1800" dirty="0">
                <a:solidFill>
                  <a:schemeClr val="tx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Неврология</a:t>
            </a:r>
          </a:p>
          <a:p>
            <a:pPr>
              <a:lnSpc>
                <a:spcPts val="2500"/>
              </a:lnSpc>
            </a:pPr>
            <a:r>
              <a:rPr lang="ru-RU" sz="1800" dirty="0">
                <a:solidFill>
                  <a:schemeClr val="tx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Кардиология</a:t>
            </a:r>
          </a:p>
          <a:p>
            <a:pPr>
              <a:lnSpc>
                <a:spcPts val="2500"/>
              </a:lnSpc>
            </a:pPr>
            <a:r>
              <a:rPr lang="ru-RU" sz="1800" dirty="0">
                <a:solidFill>
                  <a:schemeClr val="tx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Эндокринология</a:t>
            </a:r>
          </a:p>
          <a:p>
            <a:pPr>
              <a:lnSpc>
                <a:spcPts val="2500"/>
              </a:lnSpc>
            </a:pPr>
            <a:r>
              <a:rPr lang="ru-RU" sz="1800" dirty="0">
                <a:solidFill>
                  <a:schemeClr val="tx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Инфекционные болезни</a:t>
            </a:r>
          </a:p>
          <a:p>
            <a:pPr>
              <a:lnSpc>
                <a:spcPts val="2500"/>
              </a:lnSpc>
            </a:pPr>
            <a:r>
              <a:rPr lang="ru-RU" sz="1800" dirty="0">
                <a:solidFill>
                  <a:schemeClr val="tx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Сердечно-сосудистая хирургия</a:t>
            </a:r>
          </a:p>
          <a:p>
            <a:pPr>
              <a:lnSpc>
                <a:spcPts val="2500"/>
              </a:lnSpc>
            </a:pPr>
            <a:r>
              <a:rPr lang="ru-RU" sz="1800" dirty="0">
                <a:solidFill>
                  <a:schemeClr val="tx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Нейрохирургия</a:t>
            </a:r>
          </a:p>
          <a:p>
            <a:pPr>
              <a:lnSpc>
                <a:spcPts val="2500"/>
              </a:lnSpc>
            </a:pPr>
            <a:r>
              <a:rPr lang="ru-RU" sz="1800" dirty="0">
                <a:solidFill>
                  <a:schemeClr val="tx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Травматология и ортопедия</a:t>
            </a:r>
            <a:endParaRPr lang="en-US" sz="1800" dirty="0">
              <a:solidFill>
                <a:schemeClr val="tx1"/>
              </a:solidFill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pPr>
              <a:lnSpc>
                <a:spcPts val="2500"/>
              </a:lnSpc>
            </a:pPr>
            <a:r>
              <a:rPr lang="ru-RU" sz="1800" dirty="0">
                <a:solidFill>
                  <a:schemeClr val="tx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Пульмонология</a:t>
            </a:r>
          </a:p>
          <a:p>
            <a:pPr>
              <a:lnSpc>
                <a:spcPts val="2500"/>
              </a:lnSpc>
            </a:pPr>
            <a:r>
              <a:rPr lang="ru-RU" sz="1800" dirty="0">
                <a:solidFill>
                  <a:schemeClr val="tx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Профпатология</a:t>
            </a:r>
          </a:p>
          <a:p>
            <a:pPr>
              <a:lnSpc>
                <a:spcPts val="2500"/>
              </a:lnSpc>
            </a:pPr>
            <a:endParaRPr lang="ru-RU" sz="1800" dirty="0">
              <a:solidFill>
                <a:schemeClr val="tx1"/>
              </a:solidFill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pPr>
              <a:lnSpc>
                <a:spcPts val="2500"/>
              </a:lnSpc>
            </a:pPr>
            <a:endParaRPr lang="ru-RU" sz="1800" dirty="0">
              <a:solidFill>
                <a:schemeClr val="tx1"/>
              </a:solidFill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1B1F20DA-25E2-47F5-90BA-6E6932DDF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50" y="350609"/>
            <a:ext cx="11474450" cy="1057588"/>
          </a:xfrm>
        </p:spPr>
        <p:txBody>
          <a:bodyPr/>
          <a:lstStyle/>
          <a:p>
            <a:r>
              <a:rPr lang="ru-RU" dirty="0"/>
              <a:t>Медицинская организация </a:t>
            </a:r>
            <a:br>
              <a:rPr lang="ru-RU" dirty="0"/>
            </a:br>
            <a:r>
              <a:rPr lang="ru-RU" dirty="0"/>
              <a:t>оказывает помощь по различным профилям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844014-307B-4AA3-9227-96F95B06A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536300"/>
            <a:ext cx="4608463" cy="4774368"/>
          </a:xfrm>
          <a:prstGeom prst="roundRect">
            <a:avLst>
              <a:gd name="adj" fmla="val 5458"/>
            </a:avLst>
          </a:prstGeom>
        </p:spPr>
      </p:pic>
    </p:spTree>
    <p:extLst>
      <p:ext uri="{BB962C8B-B14F-4D97-AF65-F5344CB8AC3E}">
        <p14:creationId xmlns:p14="http://schemas.microsoft.com/office/powerpoint/2010/main" val="2012862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50032947"/>
              </p:ext>
            </p:extLst>
          </p:nvPr>
        </p:nvGraphicFramePr>
        <p:xfrm>
          <a:off x="420153" y="1767888"/>
          <a:ext cx="3761461" cy="4077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15244661"/>
              </p:ext>
            </p:extLst>
          </p:nvPr>
        </p:nvGraphicFramePr>
        <p:xfrm>
          <a:off x="4206747" y="1767888"/>
          <a:ext cx="3761461" cy="4077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081816933"/>
              </p:ext>
            </p:extLst>
          </p:nvPr>
        </p:nvGraphicFramePr>
        <p:xfrm>
          <a:off x="8034480" y="1767888"/>
          <a:ext cx="3761461" cy="4077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270896" y="3140968"/>
            <a:ext cx="1649520" cy="1011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solidFill>
                  <a:srgbClr val="DF054E"/>
                </a:solidFill>
                <a:latin typeface="Nunito Black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81,25</a:t>
            </a:r>
          </a:p>
          <a:p>
            <a:pPr algn="ctr"/>
            <a:r>
              <a:rPr lang="ru-RU" sz="1400" dirty="0">
                <a:solidFill>
                  <a:srgbClr val="DF054E"/>
                </a:solidFill>
                <a:latin typeface="Nunito Black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ставок всего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161180" y="3140968"/>
            <a:ext cx="1649520" cy="1011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solidFill>
                  <a:srgbClr val="DF054E"/>
                </a:solidFill>
                <a:latin typeface="Nunito Black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77,75</a:t>
            </a:r>
          </a:p>
          <a:p>
            <a:pPr algn="ctr"/>
            <a:r>
              <a:rPr lang="ru-RU" sz="1400" dirty="0">
                <a:solidFill>
                  <a:srgbClr val="DF054E"/>
                </a:solidFill>
                <a:latin typeface="Nunito Black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ставки всего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768824" y="3407009"/>
            <a:ext cx="1649520" cy="1011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957622" y="3140968"/>
            <a:ext cx="1649520" cy="1011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solidFill>
                  <a:srgbClr val="DF054E"/>
                </a:solidFill>
                <a:latin typeface="Nunito Black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19,25</a:t>
            </a:r>
          </a:p>
          <a:p>
            <a:pPr algn="ctr"/>
            <a:r>
              <a:rPr lang="ru-RU" sz="1400" dirty="0">
                <a:solidFill>
                  <a:srgbClr val="DF054E"/>
                </a:solidFill>
                <a:latin typeface="Nunito Black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ставки всего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7F11065-C298-4373-A5A7-B63999A4C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Кадры 2023 года</a:t>
            </a:r>
          </a:p>
        </p:txBody>
      </p:sp>
    </p:spTree>
    <p:extLst>
      <p:ext uri="{BB962C8B-B14F-4D97-AF65-F5344CB8AC3E}">
        <p14:creationId xmlns:p14="http://schemas.microsoft.com/office/powerpoint/2010/main" val="146819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37631" y="1408197"/>
            <a:ext cx="2052306" cy="4900528"/>
            <a:chOff x="2882528" y="1100084"/>
            <a:chExt cx="2052306" cy="4875240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82606" y="1700808"/>
              <a:ext cx="2052228" cy="4274516"/>
            </a:xfrm>
            <a:prstGeom prst="roundRect">
              <a:avLst>
                <a:gd name="adj" fmla="val 3463"/>
              </a:avLst>
            </a:prstGeom>
            <a:solidFill>
              <a:srgbClr val="DF05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882528" y="2433885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Повышение комфорта пребывания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2882606" y="3038823"/>
              <a:ext cx="2052228" cy="2235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Единая брендовая медицинская форма для всего персонала поликлиники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Внедрение московского стандарта 2.0 во всех филиалах поликлиники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000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76256" y="1100084"/>
              <a:ext cx="1264928" cy="1264928"/>
            </a:xfrm>
            <a:prstGeom prst="ellipse">
              <a:avLst/>
            </a:prstGeom>
            <a:solidFill>
              <a:srgbClr val="DF05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516" y="1449686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150428" y="1408197"/>
            <a:ext cx="2052228" cy="4900528"/>
            <a:chOff x="695325" y="1100084"/>
            <a:chExt cx="2052228" cy="5209446"/>
          </a:xfrm>
          <a:solidFill>
            <a:srgbClr val="D3EFF5"/>
          </a:solidFill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95325" y="1700808"/>
              <a:ext cx="2052228" cy="4608722"/>
            </a:xfrm>
            <a:prstGeom prst="roundRect">
              <a:avLst>
                <a:gd name="adj" fmla="val 3463"/>
              </a:avLst>
            </a:prstGeom>
            <a:solidFill>
              <a:srgbClr val="DF05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95325" y="2514950"/>
              <a:ext cx="2043190" cy="49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Открытая </a:t>
              </a:r>
            </a:p>
            <a:p>
              <a:r>
                <a:rPr lang="ru-RU" sz="1200" b="1" dirty="0">
                  <a:solidFill>
                    <a:schemeClr val="bg1"/>
                  </a:solidFill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информационная среда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759276" y="3248274"/>
              <a:ext cx="1873510" cy="23884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до приёма ответить в чат-боте на вопросы в приложении ЕМИАС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Оцифровка всех документов, которые отсутствуют в ЕМИАС, что позволяет врачу увидеть необходимую информацию, не копируя документы пациента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Интеграция ЕМИАС и портала Госуслуг</a:t>
              </a:r>
            </a:p>
            <a:p>
              <a:endParaRPr lang="ru-RU" sz="1000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88975" y="1100084"/>
              <a:ext cx="1264928" cy="1264928"/>
            </a:xfrm>
            <a:prstGeom prst="ellipse">
              <a:avLst/>
            </a:prstGeom>
            <a:solidFill>
              <a:srgbClr val="DF05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633" y="1288955"/>
              <a:ext cx="981133" cy="981133"/>
            </a:xfrm>
            <a:prstGeom prst="rect">
              <a:avLst/>
            </a:prstGeom>
            <a:noFill/>
          </p:spPr>
        </p:pic>
      </p:grpSp>
      <p:sp>
        <p:nvSpPr>
          <p:cNvPr id="64" name="Скругленный прямоугольник 63"/>
          <p:cNvSpPr/>
          <p:nvPr/>
        </p:nvSpPr>
        <p:spPr>
          <a:xfrm>
            <a:off x="7524990" y="2008921"/>
            <a:ext cx="2052228" cy="4299804"/>
          </a:xfrm>
          <a:prstGeom prst="roundRect">
            <a:avLst>
              <a:gd name="adj" fmla="val 3463"/>
            </a:avLst>
          </a:prstGeom>
          <a:solidFill>
            <a:srgbClr val="DF0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524911" y="2748600"/>
            <a:ext cx="2052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Повышение доступности мед. помощи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524988" y="3407845"/>
            <a:ext cx="20522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врачей общей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врачей специалистов: кардиолога, невролога, эндокринолога в каждом здании поликлиники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Программы </a:t>
            </a:r>
            <a:r>
              <a:rPr lang="ru-RU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проактивного</a:t>
            </a:r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диспансерного наблюдения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Программы для пациентов с ХСН и заболеваниями ССС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bg1"/>
              </a:solidFill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42991" y="4528477"/>
            <a:ext cx="1957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918640" y="1408197"/>
            <a:ext cx="1264928" cy="1264928"/>
          </a:xfrm>
          <a:prstGeom prst="ellipse">
            <a:avLst/>
          </a:prstGeom>
          <a:solidFill>
            <a:srgbClr val="DF0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91" y="1605776"/>
            <a:ext cx="833529" cy="833529"/>
          </a:xfrm>
          <a:prstGeom prst="rect">
            <a:avLst/>
          </a:prstGeom>
        </p:spPr>
      </p:pic>
      <p:sp>
        <p:nvSpPr>
          <p:cNvPr id="66" name="Скругленный прямоугольник 65"/>
          <p:cNvSpPr/>
          <p:nvPr/>
        </p:nvSpPr>
        <p:spPr>
          <a:xfrm>
            <a:off x="483482" y="2008921"/>
            <a:ext cx="2506685" cy="4299804"/>
          </a:xfrm>
          <a:prstGeom prst="roundRect">
            <a:avLst>
              <a:gd name="adj" fmla="val 3463"/>
            </a:avLst>
          </a:prstGeom>
          <a:solidFill>
            <a:srgbClr val="DF0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95400" y="2748600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Оптимизация работы поликлиники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707694" y="3407845"/>
            <a:ext cx="20522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справочно-информационного отдела и входной группы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Администраторы МФЦ – помощь в записи через </a:t>
            </a:r>
            <a:r>
              <a:rPr lang="ru-RU" sz="1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инфоматы</a:t>
            </a:r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мониторинг очередей около медицинских постов и коридоров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«Бережливых технологий»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телемедицинских технологий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bg1"/>
              </a:solidFill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104360" y="1408197"/>
            <a:ext cx="1264928" cy="1264928"/>
          </a:xfrm>
          <a:prstGeom prst="ellipse">
            <a:avLst/>
          </a:prstGeom>
          <a:solidFill>
            <a:srgbClr val="DF0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30" y="1608444"/>
            <a:ext cx="837130" cy="837130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7F015FB-1858-4DF6-B16D-B835711C5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50" y="350609"/>
            <a:ext cx="11049942" cy="1057588"/>
          </a:xfrm>
        </p:spPr>
        <p:txBody>
          <a:bodyPr/>
          <a:lstStyle/>
          <a:p>
            <a:r>
              <a:rPr lang="ru-RU" dirty="0"/>
              <a:t>Мероприятия в поликлиниках,</a:t>
            </a:r>
            <a:br>
              <a:rPr lang="ru-RU" dirty="0"/>
            </a:br>
            <a:r>
              <a:rPr lang="ru-RU" dirty="0"/>
              <a:t>реализованные в 2023 году</a:t>
            </a:r>
          </a:p>
        </p:txBody>
      </p:sp>
    </p:spTree>
    <p:extLst>
      <p:ext uri="{BB962C8B-B14F-4D97-AF65-F5344CB8AC3E}">
        <p14:creationId xmlns:p14="http://schemas.microsoft.com/office/powerpoint/2010/main" val="232715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213858" y="2628298"/>
            <a:ext cx="5232976" cy="358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marL="1143000" indent="-249238">
              <a:lnSpc>
                <a:spcPct val="115000"/>
              </a:lnSpc>
              <a:spcBef>
                <a:spcPts val="1333"/>
              </a:spcBef>
              <a:buFont typeface="+mj-lt"/>
              <a:buAutoNum type="arabicPeriod"/>
            </a:pPr>
            <a:r>
              <a:rPr lang="ru" sz="58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ЕДИНЫЙ СТИЛЬ ОФОРМЛЕНИЯ</a:t>
            </a:r>
            <a:endParaRPr sz="5867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indent="-249238">
              <a:lnSpc>
                <a:spcPct val="115000"/>
              </a:lnSpc>
              <a:spcBef>
                <a:spcPts val="1333"/>
              </a:spcBef>
              <a:buFont typeface="+mj-lt"/>
              <a:buAutoNum type="arabicPeriod"/>
            </a:pPr>
            <a:r>
              <a:rPr lang="ru" sz="58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ОБНОВЛЕННЫЙ ФАСАД И СТЕНЫ </a:t>
            </a:r>
            <a:endParaRPr sz="5867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indent="-249238">
              <a:lnSpc>
                <a:spcPct val="115000"/>
              </a:lnSpc>
              <a:spcBef>
                <a:spcPts val="1333"/>
              </a:spcBef>
              <a:buFont typeface="+mj-lt"/>
              <a:buAutoNum type="arabicPeriod"/>
            </a:pPr>
            <a:r>
              <a:rPr lang="ru" sz="58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СОВРЕМЕННОЕ ДИАГНОСТИЧЕСКОЕ ОБОРУДОВАНИЕ</a:t>
            </a:r>
            <a:endParaRPr sz="5867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indent="-249238">
              <a:lnSpc>
                <a:spcPct val="115000"/>
              </a:lnSpc>
              <a:spcBef>
                <a:spcPts val="1333"/>
              </a:spcBef>
              <a:buFont typeface="+mj-lt"/>
              <a:buAutoNum type="arabicPeriod"/>
            </a:pPr>
            <a:r>
              <a:rPr lang="ru" sz="58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УДОБНАЯ ПЛАНИРОВКА</a:t>
            </a:r>
            <a:endParaRPr sz="5867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indent="-249238">
              <a:lnSpc>
                <a:spcPct val="115000"/>
              </a:lnSpc>
              <a:spcBef>
                <a:spcPts val="1333"/>
              </a:spcBef>
              <a:buFont typeface="+mj-lt"/>
              <a:buAutoNum type="arabicPeriod"/>
            </a:pPr>
            <a:r>
              <a:rPr lang="ru" sz="58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ОБНОВЛЕННЫЕ ИНЖЕНЕРНЫЕ СИСТЕМЫ И СИСТЕМЫ ЭНЕРГОСБЕРЕЖЕНИЯ ЗДАНИЙ</a:t>
            </a:r>
            <a:endParaRPr sz="5867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indent="-249238">
              <a:lnSpc>
                <a:spcPct val="115000"/>
              </a:lnSpc>
              <a:spcBef>
                <a:spcPts val="1333"/>
              </a:spcBef>
              <a:buFont typeface="+mj-lt"/>
              <a:buAutoNum type="arabicPeriod"/>
            </a:pPr>
            <a:r>
              <a:rPr lang="ru" sz="58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СОВРЕМЕННЫЕ КАБИНЕТЫ ВРАЧЕЙ</a:t>
            </a:r>
            <a:endParaRPr sz="5867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indent="-249238">
              <a:lnSpc>
                <a:spcPct val="115000"/>
              </a:lnSpc>
              <a:spcBef>
                <a:spcPts val="1333"/>
              </a:spcBef>
              <a:buFont typeface="+mj-lt"/>
              <a:buAutoNum type="arabicPeriod"/>
            </a:pPr>
            <a:r>
              <a:rPr lang="ru" sz="58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КОМФОРТНЫЕ ЗОНЫ ОЖИДАНИЯ</a:t>
            </a:r>
            <a:endParaRPr sz="5867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8310733" y="2877167"/>
            <a:ext cx="5433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 amt="21000"/>
          </a:blip>
          <a:srcRect t="12800" r="13043"/>
          <a:stretch/>
        </p:blipFill>
        <p:spPr>
          <a:xfrm>
            <a:off x="9602001" y="-670733"/>
            <a:ext cx="3180399" cy="342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 flipH="1">
            <a:off x="-98265" y="1028360"/>
            <a:ext cx="1443716" cy="155070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5333188" y="2675400"/>
            <a:ext cx="6477912" cy="365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143000" indent="-249238">
              <a:lnSpc>
                <a:spcPct val="95000"/>
              </a:lnSpc>
              <a:spcBef>
                <a:spcPts val="1333"/>
              </a:spcBef>
              <a:buFont typeface="+mj-lt"/>
              <a:buAutoNum type="arabicPeriod"/>
            </a:pPr>
            <a:r>
              <a:rPr lang="ru" sz="1500" b="1" dirty="0">
                <a:solidFill>
                  <a:srgbClr val="000000"/>
                </a:solidFill>
                <a:latin typeface="Montserrat"/>
                <a:sym typeface="Montserrat"/>
              </a:rPr>
              <a:t>ПОВЫШЕНИЕ КАЧЕСТВА ОКАЗАНИЯ МЕДПОМОЩИ</a:t>
            </a:r>
            <a:endParaRPr sz="1500" b="1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marL="1143000" indent="-249238">
              <a:lnSpc>
                <a:spcPct val="95000"/>
              </a:lnSpc>
              <a:spcBef>
                <a:spcPts val="1333"/>
              </a:spcBef>
              <a:buFont typeface="+mj-lt"/>
              <a:buAutoNum type="arabicPeriod"/>
            </a:pPr>
            <a:r>
              <a:rPr lang="ru" sz="1500" b="1" dirty="0">
                <a:solidFill>
                  <a:srgbClr val="000000"/>
                </a:solidFill>
                <a:latin typeface="Montserrat"/>
                <a:sym typeface="Montserrat"/>
              </a:rPr>
              <a:t>НОВЫЙ ПОДХОД К ВЗАИМООТНОШЕНИЮ</a:t>
            </a:r>
            <a:br>
              <a:rPr lang="ru" sz="1500" b="1" dirty="0">
                <a:solidFill>
                  <a:srgbClr val="000000"/>
                </a:solidFill>
                <a:latin typeface="Montserrat"/>
                <a:sym typeface="Montserrat"/>
              </a:rPr>
            </a:br>
            <a:r>
              <a:rPr lang="ru" sz="1500" b="1" dirty="0">
                <a:solidFill>
                  <a:srgbClr val="000000"/>
                </a:solidFill>
                <a:latin typeface="Montserrat"/>
                <a:sym typeface="Montserrat"/>
              </a:rPr>
              <a:t>С ПАЦИЕНТАМИ</a:t>
            </a:r>
            <a:endParaRPr sz="1500" b="1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marL="1143000" indent="-249238">
              <a:lnSpc>
                <a:spcPct val="95000"/>
              </a:lnSpc>
              <a:spcBef>
                <a:spcPts val="1333"/>
              </a:spcBef>
              <a:buFont typeface="+mj-lt"/>
              <a:buAutoNum type="arabicPeriod"/>
            </a:pPr>
            <a:r>
              <a:rPr lang="ru" sz="1500" b="1" dirty="0">
                <a:solidFill>
                  <a:srgbClr val="000000"/>
                </a:solidFill>
                <a:latin typeface="Montserrat"/>
                <a:sym typeface="Montserrat"/>
              </a:rPr>
              <a:t>ЛЕЧЕНИЕ В КОМФОРТНЫХ УСЛОВИЯХ</a:t>
            </a:r>
            <a:endParaRPr sz="1500" b="1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marL="1143000" indent="-249238">
              <a:lnSpc>
                <a:spcPct val="95000"/>
              </a:lnSpc>
              <a:spcBef>
                <a:spcPts val="1333"/>
              </a:spcBef>
              <a:buFont typeface="+mj-lt"/>
              <a:buAutoNum type="arabicPeriod"/>
            </a:pPr>
            <a:r>
              <a:rPr lang="ru" sz="1500" b="1" dirty="0">
                <a:solidFill>
                  <a:srgbClr val="000000"/>
                </a:solidFill>
                <a:latin typeface="Montserrat"/>
                <a:sym typeface="Montserrat"/>
              </a:rPr>
              <a:t>ДОБРОЖЕЛАТЕЛЬНАЯ И ПОЗИТИВНАЯ ОБСТАНОВКА </a:t>
            </a:r>
            <a:endParaRPr sz="1500" b="1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marL="1143000" indent="-249238">
              <a:lnSpc>
                <a:spcPct val="95000"/>
              </a:lnSpc>
              <a:spcBef>
                <a:spcPts val="1333"/>
              </a:spcBef>
              <a:buFont typeface="+mj-lt"/>
              <a:buAutoNum type="arabicPeriod"/>
            </a:pPr>
            <a:r>
              <a:rPr lang="ru" sz="1500" b="1" dirty="0">
                <a:solidFill>
                  <a:srgbClr val="000000"/>
                </a:solidFill>
                <a:latin typeface="Montserrat"/>
                <a:sym typeface="Montserrat"/>
              </a:rPr>
              <a:t>ВЗАИМОУВАЖИТЕЛЬНЫЕ ОТНОШЕНИЯ</a:t>
            </a:r>
            <a:br>
              <a:rPr lang="ru" sz="1500" b="1" dirty="0">
                <a:solidFill>
                  <a:srgbClr val="000000"/>
                </a:solidFill>
                <a:latin typeface="Montserrat"/>
                <a:sym typeface="Montserrat"/>
              </a:rPr>
            </a:br>
            <a:r>
              <a:rPr lang="ru" sz="1500" b="1" dirty="0">
                <a:solidFill>
                  <a:srgbClr val="000000"/>
                </a:solidFill>
                <a:latin typeface="Montserrat"/>
                <a:sym typeface="Montserrat"/>
              </a:rPr>
              <a:t>С ПАЦИЕНТАМИ</a:t>
            </a:r>
            <a:endParaRPr sz="1500" b="1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marL="1143000" indent="-249238">
              <a:lnSpc>
                <a:spcPct val="95000"/>
              </a:lnSpc>
              <a:spcBef>
                <a:spcPts val="1333"/>
              </a:spcBef>
              <a:buFont typeface="+mj-lt"/>
              <a:buAutoNum type="arabicPeriod"/>
            </a:pPr>
            <a:r>
              <a:rPr lang="ru" sz="1500" b="1" dirty="0">
                <a:solidFill>
                  <a:srgbClr val="000000"/>
                </a:solidFill>
                <a:latin typeface="Montserrat"/>
                <a:sym typeface="Montserrat"/>
              </a:rPr>
              <a:t>НОВЫЕ ФОРМАТЫ ОБРАТНОЙ СВЯЗИ</a:t>
            </a:r>
            <a:br>
              <a:rPr lang="ru" sz="1500" b="1" dirty="0">
                <a:solidFill>
                  <a:srgbClr val="000000"/>
                </a:solidFill>
                <a:latin typeface="Montserrat"/>
                <a:sym typeface="Montserrat"/>
              </a:rPr>
            </a:br>
            <a:r>
              <a:rPr lang="ru" sz="1500" b="1" dirty="0">
                <a:solidFill>
                  <a:srgbClr val="000000"/>
                </a:solidFill>
                <a:latin typeface="Montserrat"/>
                <a:sym typeface="Montserrat"/>
              </a:rPr>
              <a:t>С ПАЦИЕНТАМИ </a:t>
            </a:r>
            <a:endParaRPr sz="1500" b="1" dirty="0">
              <a:solidFill>
                <a:srgbClr val="000000"/>
              </a:solidFill>
              <a:latin typeface="Montserrat"/>
              <a:sym typeface="Montserrat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6680038" y="1578177"/>
            <a:ext cx="4902800" cy="77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ru" sz="1733" dirty="0">
                <a:solidFill>
                  <a:srgbClr val="DF054E"/>
                </a:solidFill>
                <a:latin typeface="Nunito ExtraBold" pitchFamily="2" charset="-52"/>
                <a:sym typeface="Montserrat SemiBold"/>
              </a:rPr>
              <a:t>КУРС</a:t>
            </a:r>
            <a:br>
              <a:rPr lang="ru" sz="1733" dirty="0">
                <a:solidFill>
                  <a:srgbClr val="DF054E"/>
                </a:solidFill>
                <a:latin typeface="Nunito ExtraBold" pitchFamily="2" charset="-52"/>
                <a:sym typeface="Montserrat SemiBold"/>
              </a:rPr>
            </a:br>
            <a:r>
              <a:rPr lang="ru" sz="1733" dirty="0">
                <a:solidFill>
                  <a:srgbClr val="DF054E"/>
                </a:solidFill>
                <a:latin typeface="Nunito ExtraBold" pitchFamily="2" charset="-52"/>
                <a:sym typeface="Montserrat SemiBold"/>
              </a:rPr>
              <a:t>НА ПАЦИЕНТООРИЕНТИРОВАННОСТЬ</a:t>
            </a:r>
            <a:endParaRPr sz="1733" dirty="0">
              <a:solidFill>
                <a:srgbClr val="DF054E"/>
              </a:solidFill>
              <a:latin typeface="Nunito ExtraBold" pitchFamily="2" charset="-52"/>
              <a:sym typeface="Montserrat SemiBold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557588" y="1578177"/>
            <a:ext cx="4775600" cy="77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algn="ctr"/>
            <a:r>
              <a:rPr lang="ru" sz="1733" dirty="0">
                <a:solidFill>
                  <a:srgbClr val="DF054E"/>
                </a:solidFill>
                <a:latin typeface="Nunito ExtraBold" pitchFamily="2" charset="-52"/>
                <a:ea typeface="Montserrat SemiBold"/>
                <a:cs typeface="Montserrat SemiBold"/>
                <a:sym typeface="Montserrat SemiBold"/>
              </a:rPr>
              <a:t>КАПИТАЛЬНЫЙ РЕМОНТ ПОЛИКЛИНИК</a:t>
            </a:r>
            <a:endParaRPr sz="2133" dirty="0">
              <a:solidFill>
                <a:srgbClr val="DF054E"/>
              </a:solidFill>
              <a:latin typeface="Nunito ExtraBold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077811E-4B02-4C7D-B42E-D499143FD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НОВЫЙ МОСКОВСКИЙ СТАНДАРТ ПОЛИКЛИНИК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 amt="21000"/>
          </a:blip>
          <a:srcRect t="12800" r="13043"/>
          <a:stretch/>
        </p:blipFill>
        <p:spPr>
          <a:xfrm>
            <a:off x="9011601" y="0"/>
            <a:ext cx="3180399" cy="342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 flipH="1">
            <a:off x="9407602" y="4201893"/>
            <a:ext cx="1443716" cy="155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 amt="21000"/>
          </a:blip>
          <a:srcRect b="24282"/>
          <a:stretch/>
        </p:blipFill>
        <p:spPr>
          <a:xfrm flipH="1">
            <a:off x="5632702" y="4745566"/>
            <a:ext cx="2669599" cy="217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 amt="21000"/>
          </a:blip>
          <a:srcRect r="18752" b="49834"/>
          <a:stretch/>
        </p:blipFill>
        <p:spPr>
          <a:xfrm>
            <a:off x="9220334" y="4879301"/>
            <a:ext cx="3025101" cy="20062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8F46C-868E-4062-BBAC-F8003268C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50" y="350609"/>
            <a:ext cx="11474450" cy="565146"/>
          </a:xfrm>
        </p:spPr>
        <p:txBody>
          <a:bodyPr/>
          <a:lstStyle/>
          <a:p>
            <a:r>
              <a:rPr lang="ru-RU" dirty="0"/>
              <a:t>Капитальный ремонт</a:t>
            </a:r>
          </a:p>
        </p:txBody>
      </p:sp>
      <p:sp>
        <p:nvSpPr>
          <p:cNvPr id="14" name="Содержимое 3">
            <a:extLst>
              <a:ext uri="{FF2B5EF4-FFF2-40B4-BE49-F238E27FC236}">
                <a16:creationId xmlns:a16="http://schemas.microsoft.com/office/drawing/2014/main" id="{A3E4B0BD-5A7F-4508-B19A-7DE9B5F70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941841"/>
            <a:ext cx="11474450" cy="35833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В августе 2023 года стартовал и реализуется капитальный ремонт здания АПЦ.</a:t>
            </a:r>
            <a:br>
              <a:rPr lang="ru-RU" sz="18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</a:br>
            <a:endParaRPr lang="ru-RU" sz="1800" dirty="0"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3" name="Содержимое 3">
            <a:extLst>
              <a:ext uri="{FF2B5EF4-FFF2-40B4-BE49-F238E27FC236}">
                <a16:creationId xmlns:a16="http://schemas.microsoft.com/office/drawing/2014/main" id="{0108234B-644E-4B0A-F9BA-FBE704572EA8}"/>
              </a:ext>
            </a:extLst>
          </p:cNvPr>
          <p:cNvSpPr txBox="1">
            <a:spLocks/>
          </p:cNvSpPr>
          <p:nvPr/>
        </p:nvSpPr>
        <p:spPr>
          <a:xfrm>
            <a:off x="263352" y="1526022"/>
            <a:ext cx="5986010" cy="1339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rgbClr val="DF054E"/>
                </a:solidFill>
                <a:latin typeface="Nunito Black" pitchFamily="2" charset="-5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На время капитального ремонта оказывается по адресам</a:t>
            </a:r>
            <a:r>
              <a:rPr lang="en-US" sz="1800" b="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:</a:t>
            </a:r>
          </a:p>
          <a:p>
            <a:r>
              <a:rPr lang="ru-RU" sz="1800" b="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Капотня, 3 квартал, д.27</a:t>
            </a:r>
          </a:p>
          <a:p>
            <a:r>
              <a:rPr lang="ru-RU" sz="1800" b="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Есенинский бульвар, 9к1 (ГБУЗ ГА №9 ДЗМ филиал 1)</a:t>
            </a:r>
          </a:p>
          <a:p>
            <a:r>
              <a:rPr lang="ru-RU" sz="1800" b="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ул. Шкулева 4с10</a:t>
            </a:r>
            <a:br>
              <a:rPr lang="ru-RU" sz="18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</a:br>
            <a:endParaRPr lang="ru-RU" sz="1800" dirty="0"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pic>
        <p:nvPicPr>
          <p:cNvPr id="5" name="Google Shape;113;p16"/>
          <p:cNvPicPr preferRelativeResize="0"/>
          <p:nvPr/>
        </p:nvPicPr>
        <p:blipFill rotWithShape="1">
          <a:blip r:embed="rId4">
            <a:alphaModFix/>
          </a:blip>
          <a:srcRect b="12967"/>
          <a:stretch/>
        </p:blipFill>
        <p:spPr>
          <a:xfrm>
            <a:off x="5087888" y="2698767"/>
            <a:ext cx="6244508" cy="3683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370598-8058-4A6E-B4E0-9D20BED8EE0D}"/>
              </a:ext>
            </a:extLst>
          </p:cNvPr>
          <p:cNvSpPr txBox="1"/>
          <p:nvPr/>
        </p:nvSpPr>
        <p:spPr>
          <a:xfrm>
            <a:off x="23639" y="3501008"/>
            <a:ext cx="455635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Nunito Medium" pitchFamily="2" charset="-52"/>
                <a:cs typeface="Gotham Pro Medium" panose="02000603030000020004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3836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6">
            <a:extLst>
              <a:ext uri="{FF2B5EF4-FFF2-40B4-BE49-F238E27FC236}">
                <a16:creationId xmlns:a16="http://schemas.microsoft.com/office/drawing/2014/main" id="{8D1568CB-DC3E-4F99-800C-2DD42AABEAA1}"/>
              </a:ext>
            </a:extLst>
          </p:cNvPr>
          <p:cNvSpPr/>
          <p:nvPr/>
        </p:nvSpPr>
        <p:spPr>
          <a:xfrm>
            <a:off x="491975" y="1052737"/>
            <a:ext cx="11220599" cy="3024886"/>
          </a:xfrm>
          <a:prstGeom prst="roundRect">
            <a:avLst>
              <a:gd name="adj" fmla="val 2721"/>
            </a:avLst>
          </a:prstGeom>
          <a:solidFill>
            <a:srgbClr val="DF0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59696" y="1309559"/>
            <a:ext cx="7488832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600" b="1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9600" dirty="0">
                <a:solidFill>
                  <a:schemeClr val="bg1"/>
                </a:solidFill>
                <a:latin typeface="Nunito ExtraBold" pitchFamily="2" charset="-52"/>
                <a:ea typeface="Roboto" panose="02000000000000000000" pitchFamily="2" charset="0"/>
                <a:cs typeface="Times New Roman" panose="02020603050405020304" pitchFamily="18" charset="0"/>
              </a:rPr>
              <a:t>ГКБ имени В. П. Демихова</a:t>
            </a:r>
          </a:p>
          <a:p>
            <a:r>
              <a:rPr lang="ru-RU" sz="9600" dirty="0">
                <a:solidFill>
                  <a:schemeClr val="bg1"/>
                </a:solidFill>
                <a:latin typeface="Nunito ExtraBold" pitchFamily="2" charset="-52"/>
                <a:ea typeface="Roboto" panose="02000000000000000000" pitchFamily="2" charset="0"/>
                <a:cs typeface="Times New Roman" panose="02020603050405020304" pitchFamily="18" charset="0"/>
              </a:rPr>
              <a:t>Амбулаторно-поликлинический центр</a:t>
            </a:r>
          </a:p>
          <a:p>
            <a:endParaRPr lang="ru-RU" sz="14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94743" y="2188037"/>
            <a:ext cx="7156728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Nunito Black" pitchFamily="2" charset="-52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Nunito Black" pitchFamily="2" charset="-52"/>
              </a:rPr>
              <a:t>741</a:t>
            </a:r>
            <a:r>
              <a:rPr lang="ru-RU" sz="2000" b="1" dirty="0">
                <a:solidFill>
                  <a:schemeClr val="bg1"/>
                </a:solidFill>
                <a:latin typeface="Nunito Black" pitchFamily="2" charset="-52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Nunito Black" pitchFamily="2" charset="-52"/>
              </a:rPr>
              <a:t>посещени</a:t>
            </a:r>
            <a:r>
              <a:rPr lang="en-US" sz="2000" b="1" dirty="0">
                <a:solidFill>
                  <a:schemeClr val="bg1"/>
                </a:solidFill>
                <a:latin typeface="Nunito Black" pitchFamily="2" charset="-52"/>
              </a:rPr>
              <a:t>e</a:t>
            </a:r>
            <a:r>
              <a:rPr lang="ru-RU" sz="2000" b="1" dirty="0">
                <a:solidFill>
                  <a:schemeClr val="bg1"/>
                </a:solidFill>
                <a:latin typeface="Nunito Black" pitchFamily="2" charset="-52"/>
              </a:rPr>
              <a:t> в смену по данным ЕМИАС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359696" y="2955077"/>
            <a:ext cx="8064896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Nunito Black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Nunito Black" pitchFamily="2" charset="-52"/>
              </a:rPr>
              <a:t>4</a:t>
            </a:r>
            <a:r>
              <a:rPr lang="en-US" sz="2000" b="1" dirty="0">
                <a:solidFill>
                  <a:schemeClr val="bg1"/>
                </a:solidFill>
                <a:latin typeface="Nunito Black" pitchFamily="2" charset="-52"/>
              </a:rPr>
              <a:t>0</a:t>
            </a:r>
            <a:r>
              <a:rPr lang="ru-RU" sz="2000" b="1" dirty="0">
                <a:solidFill>
                  <a:schemeClr val="bg1"/>
                </a:solidFill>
                <a:latin typeface="Nunito Black" pitchFamily="2" charset="-52"/>
              </a:rPr>
              <a:t> 17</a:t>
            </a:r>
            <a:r>
              <a:rPr lang="en-US" sz="2000" b="1" dirty="0">
                <a:solidFill>
                  <a:schemeClr val="bg1"/>
                </a:solidFill>
                <a:latin typeface="Nunito Black" pitchFamily="2" charset="-52"/>
              </a:rPr>
              <a:t>9</a:t>
            </a:r>
            <a:r>
              <a:rPr lang="ru-RU" sz="2000" b="1" dirty="0">
                <a:solidFill>
                  <a:schemeClr val="bg1"/>
                </a:solidFill>
                <a:latin typeface="Nunito Black" pitchFamily="2" charset="-52"/>
              </a:rPr>
              <a:t> человек </a:t>
            </a:r>
          </a:p>
          <a:p>
            <a:r>
              <a:rPr lang="ru-RU" sz="2000" b="1" dirty="0">
                <a:solidFill>
                  <a:schemeClr val="bg1"/>
                </a:solidFill>
                <a:latin typeface="Nunito Black" pitchFamily="2" charset="-52"/>
              </a:rPr>
              <a:t>(12 071) человека старше трудоспособного возраста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824328" y="4203182"/>
            <a:ext cx="10659541" cy="377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Nunito Black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958121" y="5176662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>
                <a:latin typeface="Nunito Black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4</a:t>
            </a:r>
            <a:r>
              <a:rPr lang="en-US" sz="3500" b="1" dirty="0">
                <a:latin typeface="Nunito Black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0</a:t>
            </a:r>
            <a:r>
              <a:rPr lang="ru-RU" sz="3500" b="1" dirty="0">
                <a:latin typeface="Nunito Black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 17</a:t>
            </a:r>
            <a:r>
              <a:rPr lang="en-US" sz="3500" b="1" dirty="0">
                <a:latin typeface="Nunito Black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9</a:t>
            </a:r>
            <a:endParaRPr lang="ru-RU" sz="3500" b="1" dirty="0">
              <a:latin typeface="Nunito Black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r>
              <a:rPr lang="ru-RU" sz="1600" b="1" dirty="0">
                <a:latin typeface="Nunito Black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человек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440941232"/>
              </p:ext>
            </p:extLst>
          </p:nvPr>
        </p:nvGraphicFramePr>
        <p:xfrm>
          <a:off x="4481573" y="4410671"/>
          <a:ext cx="7385440" cy="233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938E2CB-1085-4360-B760-B85F08DE98C2}"/>
              </a:ext>
            </a:extLst>
          </p:cNvPr>
          <p:cNvGrpSpPr/>
          <p:nvPr/>
        </p:nvGrpSpPr>
        <p:grpSpPr>
          <a:xfrm>
            <a:off x="1074765" y="1342201"/>
            <a:ext cx="1835322" cy="2586119"/>
            <a:chOff x="631181" y="1426631"/>
            <a:chExt cx="1835322" cy="2586119"/>
          </a:xfrm>
        </p:grpSpPr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631181" y="2141287"/>
              <a:ext cx="1835322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bg1"/>
                  </a:solidFill>
                  <a:latin typeface="Nunito Black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Мощность</a:t>
              </a:r>
            </a:p>
          </p:txBody>
        </p:sp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665470" y="3585454"/>
              <a:ext cx="1800275" cy="4272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bg1"/>
                  </a:solidFill>
                  <a:latin typeface="Nunito Black" pitchFamily="2" charset="-52"/>
                </a:rPr>
                <a:t>Прикрепленное население</a:t>
              </a: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359" y="1426631"/>
              <a:ext cx="695612" cy="695612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538" y="2707010"/>
              <a:ext cx="720413" cy="720413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087" y="2759367"/>
              <a:ext cx="665148" cy="665148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7" y="4841932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51" y="4947516"/>
            <a:ext cx="1305787" cy="1305787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A10FCA69-343B-4A45-BC86-A50538248A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Основные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756595296"/>
              </p:ext>
            </p:extLst>
          </p:nvPr>
        </p:nvGraphicFramePr>
        <p:xfrm>
          <a:off x="4186819" y="1008449"/>
          <a:ext cx="8174068" cy="1648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310237" y="863661"/>
            <a:ext cx="4115212" cy="96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Nunito ExtraBold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154 983</a:t>
            </a:r>
            <a:r>
              <a:rPr lang="ru-RU" sz="3000" b="1" dirty="0">
                <a:latin typeface="Nunito ExtraBold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 </a:t>
            </a:r>
            <a:r>
              <a:rPr lang="ru-RU" sz="12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посещений в 2023 году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08852" y="2692658"/>
            <a:ext cx="3168352" cy="3620809"/>
          </a:xfrm>
          <a:prstGeom prst="roundRect">
            <a:avLst>
              <a:gd name="adj" fmla="val 4497"/>
            </a:avLst>
          </a:prstGeom>
          <a:solidFill>
            <a:srgbClr val="DF0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48868" y="2671723"/>
            <a:ext cx="3168352" cy="3620809"/>
          </a:xfrm>
          <a:prstGeom prst="roundRect">
            <a:avLst>
              <a:gd name="adj" fmla="val 4497"/>
            </a:avLst>
          </a:prstGeom>
          <a:solidFill>
            <a:srgbClr val="DF0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123891" y="2755324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Профилактические приемы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869674" y="2743730"/>
            <a:ext cx="2664621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Приемы по заболеванию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034791852"/>
              </p:ext>
            </p:extLst>
          </p:nvPr>
        </p:nvGraphicFramePr>
        <p:xfrm>
          <a:off x="4904444" y="3135377"/>
          <a:ext cx="3158000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843149506"/>
              </p:ext>
            </p:extLst>
          </p:nvPr>
        </p:nvGraphicFramePr>
        <p:xfrm>
          <a:off x="8534108" y="3293333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E5818A-090F-4FE4-ADE0-54C4F8EB3C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Посещения поликлиники в 2023 году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B41FF1-3C11-DDE2-A0E1-A0D6D0406D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606950" y="882989"/>
            <a:ext cx="3400818" cy="528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6">
            <a:extLst>
              <a:ext uri="{FF2B5EF4-FFF2-40B4-BE49-F238E27FC236}">
                <a16:creationId xmlns:a16="http://schemas.microsoft.com/office/drawing/2014/main" id="{DDFAF88F-5199-48CF-A15C-F515452EF29A}"/>
              </a:ext>
            </a:extLst>
          </p:cNvPr>
          <p:cNvSpPr/>
          <p:nvPr/>
        </p:nvSpPr>
        <p:spPr>
          <a:xfrm>
            <a:off x="491976" y="1052737"/>
            <a:ext cx="5388000" cy="5255988"/>
          </a:xfrm>
          <a:prstGeom prst="roundRect">
            <a:avLst>
              <a:gd name="adj" fmla="val 2721"/>
            </a:avLst>
          </a:prstGeom>
          <a:solidFill>
            <a:srgbClr val="DF0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7" y="1355550"/>
            <a:ext cx="991369" cy="99136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374161"/>
            <a:ext cx="972758" cy="972758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955067894"/>
              </p:ext>
            </p:extLst>
          </p:nvPr>
        </p:nvGraphicFramePr>
        <p:xfrm>
          <a:off x="695400" y="2287292"/>
          <a:ext cx="5112568" cy="4751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67558" y="4344230"/>
            <a:ext cx="504041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Включено в план проведения диспансеризации на 2023г с учетом возрастной категории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9237" y="2977207"/>
            <a:ext cx="4494825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Прошли диспансеризацию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107180" y="3295722"/>
            <a:ext cx="2764684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32 528 (95%) </a:t>
            </a:r>
            <a:r>
              <a:rPr lang="ru-RU" sz="1200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чел</a:t>
            </a:r>
            <a:r>
              <a:rPr lang="en-US" sz="1200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из них: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850017" y="4914516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34 300</a:t>
            </a:r>
            <a:r>
              <a:rPr lang="ru-RU" sz="28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чел., из них: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0C47F9A-0EE7-40C0-AF7C-2C9CD23EE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Диспансеризация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61CCF02-6514-437B-85B2-06D72798E5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t="1" r="6915" b="-3"/>
          <a:stretch/>
        </p:blipFill>
        <p:spPr>
          <a:xfrm>
            <a:off x="6096000" y="1052736"/>
            <a:ext cx="5616000" cy="5255989"/>
          </a:xfrm>
          <a:prstGeom prst="roundRect">
            <a:avLst>
              <a:gd name="adj" fmla="val 3030"/>
            </a:avLst>
          </a:prstGeom>
        </p:spPr>
      </p:pic>
    </p:spTree>
    <p:extLst>
      <p:ext uri="{BB962C8B-B14F-4D97-AF65-F5344CB8AC3E}">
        <p14:creationId xmlns:p14="http://schemas.microsoft.com/office/powerpoint/2010/main" val="330484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91">
            <a:extLst>
              <a:ext uri="{FF2B5EF4-FFF2-40B4-BE49-F238E27FC236}">
                <a16:creationId xmlns:a16="http://schemas.microsoft.com/office/drawing/2014/main" id="{B8577D23-14E5-D863-8BA9-BC43DEEC61A3}"/>
              </a:ext>
            </a:extLst>
          </p:cNvPr>
          <p:cNvSpPr/>
          <p:nvPr/>
        </p:nvSpPr>
        <p:spPr>
          <a:xfrm>
            <a:off x="16097" y="3697051"/>
            <a:ext cx="12191998" cy="3033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0232" y="4567763"/>
            <a:ext cx="12191998" cy="3033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-4660" y="2826339"/>
            <a:ext cx="12201024" cy="3033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-16095" y="5438475"/>
            <a:ext cx="12191850" cy="3033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solidFill>
                <a:srgbClr val="C00000"/>
              </a:solidFill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.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583832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9413558-A72F-42F9-A57D-9ED24B349C50}"/>
              </a:ext>
            </a:extLst>
          </p:cNvPr>
          <p:cNvGrpSpPr/>
          <p:nvPr/>
        </p:nvGrpSpPr>
        <p:grpSpPr>
          <a:xfrm>
            <a:off x="364803" y="1206160"/>
            <a:ext cx="6425430" cy="1645423"/>
            <a:chOff x="-38984" y="2771766"/>
            <a:chExt cx="11117838" cy="1766469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-10378" y="2771766"/>
              <a:ext cx="10945292" cy="4604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71755" marR="71755">
                <a:spcAft>
                  <a:spcPts val="0"/>
                </a:spcAft>
              </a:pPr>
              <a:r>
                <a:rPr lang="ru-RU" sz="2000" dirty="0"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Диспансеризация взрослого населения</a:t>
              </a:r>
              <a:r>
                <a:rPr lang="en-US" sz="2000" dirty="0"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 - </a:t>
              </a:r>
              <a:r>
                <a:rPr lang="ru-RU" sz="2000" dirty="0"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 </a:t>
              </a:r>
              <a:r>
                <a:rPr lang="ru-RU" sz="2000" b="1" dirty="0">
                  <a:solidFill>
                    <a:srgbClr val="DF054E"/>
                  </a:solidFill>
                  <a:latin typeface="Nunito Medium" pitchFamily="2" charset="-52"/>
                  <a:cs typeface="Gotham Pro Medium" panose="02000603030000020004" pitchFamily="2" charset="0"/>
                </a:rPr>
                <a:t>32 528 чел.</a:t>
              </a: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-10378" y="3712679"/>
              <a:ext cx="11089232" cy="4604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1755" marR="71755">
                <a:spcAft>
                  <a:spcPts val="0"/>
                </a:spcAft>
              </a:pPr>
              <a:r>
                <a:rPr lang="ru-RU" sz="2000" dirty="0"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Проведение периодических осмотров</a:t>
              </a:r>
              <a:r>
                <a:rPr lang="en-US" sz="2000" dirty="0"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 - </a:t>
              </a:r>
              <a:r>
                <a:rPr lang="ru-RU" sz="2000" dirty="0"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 </a:t>
              </a:r>
              <a:r>
                <a:rPr lang="en-US" sz="2000" b="1" dirty="0">
                  <a:solidFill>
                    <a:srgbClr val="DF054E"/>
                  </a:solidFill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 </a:t>
              </a:r>
              <a:r>
                <a:rPr lang="ru-RU" sz="2000" b="1" dirty="0">
                  <a:solidFill>
                    <a:srgbClr val="DF054E"/>
                  </a:solidFill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2 750 чел.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-21370" y="4173110"/>
              <a:ext cx="10642881" cy="36512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1755" marR="71755">
                <a:spcAft>
                  <a:spcPts val="0"/>
                </a:spcAft>
              </a:pPr>
              <a:r>
                <a:rPr lang="ru-RU" sz="2000" dirty="0">
                  <a:solidFill>
                    <a:schemeClr val="tx1"/>
                  </a:solidFill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Проведено предварительных осмотров – </a:t>
              </a:r>
              <a:r>
                <a:rPr lang="ru-RU" sz="2000" b="1" dirty="0">
                  <a:solidFill>
                    <a:srgbClr val="DF054E"/>
                  </a:solidFill>
                  <a:latin typeface="Nunito Medium" pitchFamily="2" charset="-52"/>
                  <a:cs typeface="Gotham Pro Medium" panose="02000603030000020004" pitchFamily="2" charset="0"/>
                </a:rPr>
                <a:t>504 чел.  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5285E62B-65F7-0B88-DA49-69D9C3CD8685}"/>
                </a:ext>
              </a:extLst>
            </p:cNvPr>
            <p:cNvSpPr/>
            <p:nvPr/>
          </p:nvSpPr>
          <p:spPr>
            <a:xfrm>
              <a:off x="-38984" y="3264481"/>
              <a:ext cx="10945292" cy="4604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71755" marR="71755">
                <a:spcAft>
                  <a:spcPts val="0"/>
                </a:spcAft>
              </a:pPr>
              <a:r>
                <a:rPr lang="ru-RU" sz="2000" dirty="0"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Проведено углубленной диспансеризации</a:t>
              </a:r>
              <a:r>
                <a:rPr lang="en-US" sz="2000" dirty="0"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 - </a:t>
              </a:r>
              <a:r>
                <a:rPr lang="ru-RU" sz="2000" dirty="0">
                  <a:latin typeface="Nunito Medium" pitchFamily="2" charset="-52"/>
                  <a:ea typeface="Roboto" panose="02000000000000000000" pitchFamily="2" charset="0"/>
                  <a:cs typeface="Gotham Pro Medium" panose="02000603030000020004" pitchFamily="2" charset="0"/>
                </a:rPr>
                <a:t> </a:t>
              </a:r>
              <a:r>
                <a:rPr lang="ru-RU" sz="2000" b="1" dirty="0">
                  <a:solidFill>
                    <a:srgbClr val="DF054E"/>
                  </a:solidFill>
                  <a:latin typeface="Nunito Medium" pitchFamily="2" charset="-52"/>
                  <a:cs typeface="Gotham Pro Medium" panose="02000603030000020004" pitchFamily="2" charset="0"/>
                </a:rPr>
                <a:t>3143 чел.</a:t>
              </a:r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05A7EB8-0CD0-4CE1-9FFA-215D21A81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Диспансеризация и профилактические осмотры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20ED91-51F0-65FD-1440-E5AA2E9303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18791"/>
          <a:stretch/>
        </p:blipFill>
        <p:spPr>
          <a:xfrm>
            <a:off x="8275596" y="3638880"/>
            <a:ext cx="2759507" cy="30139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6BD7D-081E-64DB-DEA1-93DE986C43CC}"/>
              </a:ext>
            </a:extLst>
          </p:cNvPr>
          <p:cNvSpPr/>
          <p:nvPr/>
        </p:nvSpPr>
        <p:spPr>
          <a:xfrm>
            <a:off x="910319" y="3338514"/>
            <a:ext cx="5185682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1200"/>
              </a:spcAft>
            </a:pPr>
            <a:r>
              <a:rPr lang="ru-RU" sz="2000" b="1" dirty="0">
                <a:latin typeface="Nunito Medium"/>
                <a:ea typeface="Roboto" panose="020B0604020202020204" pitchFamily="2" charset="0"/>
                <a:cs typeface="Roboto" panose="02000000000000000000" pitchFamily="2" charset="0"/>
              </a:rPr>
              <a:t>Итоги диспансеризации:</a:t>
            </a:r>
          </a:p>
          <a:p>
            <a:pPr marL="71755" marR="71755">
              <a:spcAft>
                <a:spcPts val="0"/>
              </a:spcAft>
            </a:pPr>
            <a:r>
              <a:rPr lang="ru-RU" sz="2000" dirty="0">
                <a:latin typeface="Nunito Medium"/>
                <a:ea typeface="Roboto" panose="020B0604020202020204" pitchFamily="2" charset="0"/>
                <a:cs typeface="Roboto" panose="02000000000000000000" pitchFamily="2" charset="0"/>
              </a:rPr>
              <a:t>I группа здоровья - 6974 (21,4%)</a:t>
            </a:r>
          </a:p>
          <a:p>
            <a:pPr marL="71755" marR="71755">
              <a:spcAft>
                <a:spcPts val="0"/>
              </a:spcAft>
            </a:pPr>
            <a:r>
              <a:rPr lang="ru-RU" sz="2000" dirty="0">
                <a:latin typeface="Nunito Medium"/>
                <a:ea typeface="Roboto" panose="020B0604020202020204" pitchFamily="2" charset="0"/>
                <a:cs typeface="Roboto" panose="02000000000000000000" pitchFamily="2" charset="0"/>
              </a:rPr>
              <a:t>II группа здоровья - 438  (1,3%)</a:t>
            </a:r>
          </a:p>
          <a:p>
            <a:pPr marL="71755" marR="71755">
              <a:spcAft>
                <a:spcPts val="0"/>
              </a:spcAft>
            </a:pPr>
            <a:r>
              <a:rPr lang="ru-RU" sz="2000" dirty="0">
                <a:latin typeface="Nunito Medium"/>
                <a:ea typeface="Roboto" panose="020B0604020202020204" pitchFamily="2" charset="0"/>
                <a:cs typeface="Roboto" panose="02000000000000000000" pitchFamily="2" charset="0"/>
              </a:rPr>
              <a:t>III а группа здоровья - 13587  (41,8%)</a:t>
            </a:r>
          </a:p>
          <a:p>
            <a:pPr marL="71755" marR="71755">
              <a:spcAft>
                <a:spcPts val="0"/>
              </a:spcAft>
            </a:pPr>
            <a:r>
              <a:rPr lang="ru-RU" sz="2000" dirty="0">
                <a:latin typeface="Nunito Medium"/>
                <a:ea typeface="Roboto" panose="020B0604020202020204" pitchFamily="2" charset="0"/>
                <a:cs typeface="Roboto" panose="02000000000000000000" pitchFamily="2" charset="0"/>
              </a:rPr>
              <a:t>III</a:t>
            </a:r>
            <a:r>
              <a:rPr lang="en-US" sz="20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latin typeface="Nunito Medium"/>
                <a:ea typeface="Roboto" panose="020B0604020202020204" pitchFamily="2" charset="0"/>
                <a:cs typeface="Roboto" panose="02000000000000000000" pitchFamily="2" charset="0"/>
              </a:rPr>
              <a:t>б группа здоровья – 11529 (35,4%)</a:t>
            </a:r>
          </a:p>
          <a:p>
            <a:pPr marL="71755" marR="71755">
              <a:spcAft>
                <a:spcPts val="0"/>
              </a:spcAft>
            </a:pPr>
            <a:endParaRPr lang="ru-RU" sz="1600" dirty="0"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5D9656-2CA8-103E-CA3B-3FDB4DC68E22}"/>
              </a:ext>
            </a:extLst>
          </p:cNvPr>
          <p:cNvSpPr/>
          <p:nvPr/>
        </p:nvSpPr>
        <p:spPr>
          <a:xfrm>
            <a:off x="6525917" y="1581817"/>
            <a:ext cx="5452871" cy="18774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000" dirty="0">
                <a:latin typeface="Nunito Medium"/>
                <a:ea typeface="Roboto" panose="020B0604020202020204" pitchFamily="2" charset="0"/>
                <a:cs typeface="Roboto" panose="02000000000000000000" pitchFamily="2" charset="0"/>
              </a:rPr>
              <a:t>Выявлено:</a:t>
            </a:r>
          </a:p>
          <a:p>
            <a:pPr marL="71755" marR="71755">
              <a:spcAft>
                <a:spcPts val="0"/>
              </a:spcAft>
            </a:pPr>
            <a:endParaRPr lang="ru-RU" sz="2000" dirty="0">
              <a:latin typeface="Nunito Medium"/>
              <a:ea typeface="Roboto" panose="020B0604020202020204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2000" dirty="0">
                <a:latin typeface="Nunito Medium"/>
                <a:ea typeface="Roboto" panose="020B0604020202020204" pitchFamily="2" charset="0"/>
                <a:cs typeface="Roboto" panose="02000000000000000000" pitchFamily="2" charset="0"/>
              </a:rPr>
              <a:t>Онкологические заболевания – 4</a:t>
            </a:r>
          </a:p>
          <a:p>
            <a:pPr marL="71755" marR="71755">
              <a:spcAft>
                <a:spcPts val="0"/>
              </a:spcAft>
            </a:pPr>
            <a:r>
              <a:rPr lang="ru-RU" sz="2000" dirty="0">
                <a:latin typeface="Nunito Medium"/>
                <a:ea typeface="Roboto" panose="020B0604020202020204" pitchFamily="2" charset="0"/>
                <a:cs typeface="Roboto" panose="02000000000000000000" pitchFamily="2" charset="0"/>
              </a:rPr>
              <a:t>Болезни сердечно-сосудистой системы – 163</a:t>
            </a:r>
          </a:p>
          <a:p>
            <a:pPr marL="71755" marR="71755">
              <a:spcAft>
                <a:spcPts val="0"/>
              </a:spcAft>
            </a:pPr>
            <a:r>
              <a:rPr lang="ru-RU" sz="2000" dirty="0">
                <a:latin typeface="Nunito Medium"/>
                <a:ea typeface="Roboto" panose="020B0604020202020204" pitchFamily="2" charset="0"/>
                <a:cs typeface="Roboto" panose="02000000000000000000" pitchFamily="2" charset="0"/>
              </a:rPr>
              <a:t>Сахарный диабет - 6</a:t>
            </a:r>
          </a:p>
          <a:p>
            <a:pPr marL="71755" marR="71755">
              <a:spcAft>
                <a:spcPts val="0"/>
              </a:spcAft>
            </a:pPr>
            <a:endParaRPr lang="ru-RU" sz="1600" dirty="0"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9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0819" y="1844824"/>
            <a:ext cx="4318673" cy="378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Вакцинация</a:t>
            </a:r>
            <a:r>
              <a:rPr lang="en-US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 </a:t>
            </a:r>
            <a:r>
              <a:rPr lang="ru-RU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Ревакцинация против дифтерии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6960096" y="1628800"/>
            <a:ext cx="4464496" cy="4464496"/>
          </a:xfrm>
          <a:prstGeom prst="ellipse">
            <a:avLst/>
          </a:prstGeom>
          <a:solidFill>
            <a:srgbClr val="DF0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114310" y="3838053"/>
            <a:ext cx="845786" cy="1"/>
          </a:xfrm>
          <a:prstGeom prst="straightConnector1">
            <a:avLst/>
          </a:prstGeom>
          <a:ln w="28575" cap="rnd" cmpd="sng">
            <a:solidFill>
              <a:srgbClr val="DF054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6114310" y="1244215"/>
            <a:ext cx="0" cy="5641169"/>
          </a:xfrm>
          <a:prstGeom prst="line">
            <a:avLst/>
          </a:prstGeom>
          <a:ln w="57150">
            <a:solidFill>
              <a:srgbClr val="DF0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698547" y="3037791"/>
            <a:ext cx="3141869" cy="89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Nunito Black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100%</a:t>
            </a:r>
            <a:endParaRPr lang="ru-RU" sz="5000" dirty="0">
              <a:solidFill>
                <a:schemeClr val="bg1"/>
              </a:solidFill>
              <a:latin typeface="Nunito Black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84781" y="4244895"/>
            <a:ext cx="381512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Средний показатель выполнения плана по вакцинации на 2023 год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65" y="2492896"/>
            <a:ext cx="1669966" cy="166996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A17F2C6-EA48-47D1-90E5-4759D7106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50" y="350609"/>
            <a:ext cx="11122025" cy="1048380"/>
          </a:xfrm>
        </p:spPr>
        <p:txBody>
          <a:bodyPr/>
          <a:lstStyle/>
          <a:p>
            <a:r>
              <a:rPr lang="ru-RU" dirty="0"/>
              <a:t>Прививочная работа: гепатит, корь, краснуха, дифтерия</a:t>
            </a:r>
          </a:p>
        </p:txBody>
      </p:sp>
    </p:spTree>
    <p:extLst>
      <p:ext uri="{BB962C8B-B14F-4D97-AF65-F5344CB8AC3E}">
        <p14:creationId xmlns:p14="http://schemas.microsoft.com/office/powerpoint/2010/main" val="109352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115">
            <a:extLst>
              <a:ext uri="{FF2B5EF4-FFF2-40B4-BE49-F238E27FC236}">
                <a16:creationId xmlns:a16="http://schemas.microsoft.com/office/drawing/2014/main" id="{E4CDA379-A804-B8D4-99E1-6ADB63C0792A}"/>
              </a:ext>
            </a:extLst>
          </p:cNvPr>
          <p:cNvSpPr/>
          <p:nvPr/>
        </p:nvSpPr>
        <p:spPr>
          <a:xfrm>
            <a:off x="695326" y="1124744"/>
            <a:ext cx="10801351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>
            <a:off x="2100647" y="2277690"/>
            <a:ext cx="1920554" cy="545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Gotham Pro Medium" panose="02000603030000020004" pitchFamily="2" charset="0"/>
                <a:ea typeface="Roboto" panose="02000000000000000000" pitchFamily="2" charset="0"/>
                <a:cs typeface="Gotham Pro Medium" panose="02000603030000020004" pitchFamily="2" charset="0"/>
              </a:rPr>
              <a:t>Болезни </a:t>
            </a:r>
          </a:p>
          <a:p>
            <a:pPr algn="ctr"/>
            <a:r>
              <a:rPr lang="ru-RU" sz="1400" dirty="0">
                <a:latin typeface="Gotham Pro Medium" panose="02000603030000020004" pitchFamily="2" charset="0"/>
                <a:ea typeface="Roboto" panose="02000000000000000000" pitchFamily="2" charset="0"/>
                <a:cs typeface="Gotham Pro Medium" panose="02000603030000020004" pitchFamily="2" charset="0"/>
              </a:rPr>
              <a:t>системы кровообращения</a:t>
            </a:r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4141045" y="2272730"/>
            <a:ext cx="1440160" cy="460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Gotham Pro Medium" panose="02000603030000020004" pitchFamily="2" charset="0"/>
                <a:ea typeface="Roboto" panose="02000000000000000000" pitchFamily="2" charset="0"/>
                <a:cs typeface="Gotham Pro Medium" panose="02000603030000020004" pitchFamily="2" charset="0"/>
              </a:rPr>
              <a:t>Болезни органов дыхания</a:t>
            </a:r>
          </a:p>
        </p:txBody>
      </p:sp>
      <p:sp>
        <p:nvSpPr>
          <p:cNvPr id="124" name="Заголовок 1"/>
          <p:cNvSpPr txBox="1">
            <a:spLocks/>
          </p:cNvSpPr>
          <p:nvPr/>
        </p:nvSpPr>
        <p:spPr>
          <a:xfrm>
            <a:off x="5698558" y="2316794"/>
            <a:ext cx="1785144" cy="460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Gotham Pro Medium" panose="02000603030000020004" pitchFamily="2" charset="0"/>
                <a:ea typeface="Roboto" panose="02000000000000000000" pitchFamily="2" charset="0"/>
                <a:cs typeface="Gotham Pro Medium" panose="02000603030000020004" pitchFamily="2" charset="0"/>
              </a:rPr>
              <a:t>Болезни </a:t>
            </a:r>
            <a:endParaRPr lang="en-US" sz="14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pPr algn="ctr"/>
            <a:r>
              <a:rPr lang="ru-RU" sz="1400" dirty="0">
                <a:latin typeface="Gotham Pro Medium" panose="02000603030000020004" pitchFamily="2" charset="0"/>
                <a:ea typeface="Roboto" panose="02000000000000000000" pitchFamily="2" charset="0"/>
                <a:cs typeface="Gotham Pro Medium" panose="02000603030000020004" pitchFamily="2" charset="0"/>
              </a:rPr>
              <a:t>органов пищеварения</a:t>
            </a: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7552842" y="2298136"/>
            <a:ext cx="1831775" cy="5924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Gotham Pro Medium" panose="02000603030000020004" pitchFamily="2" charset="0"/>
                <a:ea typeface="Roboto" panose="02000000000000000000" pitchFamily="2" charset="0"/>
                <a:cs typeface="Gotham Pro Medium" panose="02000603030000020004" pitchFamily="2" charset="0"/>
              </a:rPr>
              <a:t>Болезни </a:t>
            </a:r>
            <a:endParaRPr lang="en-US" sz="1400" dirty="0">
              <a:latin typeface="Gotham Pro Medium" panose="02000603030000020004" pitchFamily="2" charset="0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pPr algn="ctr"/>
            <a:r>
              <a:rPr lang="ru-RU" sz="1400" dirty="0">
                <a:latin typeface="Gotham Pro Medium" panose="02000603030000020004" pitchFamily="2" charset="0"/>
                <a:ea typeface="Roboto" panose="02000000000000000000" pitchFamily="2" charset="0"/>
                <a:cs typeface="Gotham Pro Medium" panose="02000603030000020004" pitchFamily="2" charset="0"/>
              </a:rPr>
              <a:t>костно-мышечной системы</a:t>
            </a:r>
          </a:p>
        </p:txBody>
      </p:sp>
      <p:sp>
        <p:nvSpPr>
          <p:cNvPr id="126" name="Заголовок 1"/>
          <p:cNvSpPr txBox="1">
            <a:spLocks/>
          </p:cNvSpPr>
          <p:nvPr/>
        </p:nvSpPr>
        <p:spPr>
          <a:xfrm>
            <a:off x="9575183" y="2291830"/>
            <a:ext cx="1440160" cy="5573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Gotham Pro Medium" panose="02000603030000020004" pitchFamily="2" charset="0"/>
                <a:ea typeface="Roboto" panose="02000000000000000000" pitchFamily="2" charset="0"/>
                <a:cs typeface="Gotham Pro Medium" panose="02000603030000020004" pitchFamily="2" charset="0"/>
              </a:rPr>
              <a:t>Болезни мочеполовой системы</a:t>
            </a:r>
          </a:p>
        </p:txBody>
      </p:sp>
      <p:pic>
        <p:nvPicPr>
          <p:cNvPr id="135" name="Рисунок 13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074" y="1406288"/>
            <a:ext cx="537834" cy="537834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860FD9E8-3E6A-C08C-8744-A8A9FA1C8C6B}"/>
              </a:ext>
            </a:extLst>
          </p:cNvPr>
          <p:cNvSpPr/>
          <p:nvPr/>
        </p:nvSpPr>
        <p:spPr>
          <a:xfrm>
            <a:off x="26181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9743026-CB0D-997A-BDCE-17035725271A}"/>
              </a:ext>
            </a:extLst>
          </p:cNvPr>
          <p:cNvSpPr txBox="1">
            <a:spLocks/>
          </p:cNvSpPr>
          <p:nvPr/>
        </p:nvSpPr>
        <p:spPr>
          <a:xfrm>
            <a:off x="695325" y="549277"/>
            <a:ext cx="10515600" cy="541655"/>
          </a:xfrm>
          <a:prstGeom prst="rect">
            <a:avLst/>
          </a:prstGeom>
        </p:spPr>
        <p:txBody>
          <a:bodyPr vert="horz" wrap="square" lIns="91440" tIns="36000" rIns="91440" bIns="3600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3200" b="1" kern="1200">
                <a:solidFill>
                  <a:srgbClr val="DF054E"/>
                </a:solidFill>
                <a:latin typeface="Nunito Black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П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о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к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а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з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а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т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е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л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и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  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з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а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о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л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е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в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а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е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м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о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с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т</a:t>
            </a:r>
            <a:r>
              <a:rPr lang="en-US" sz="3000" dirty="0"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и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DD207A4-47CC-A83C-4949-9E124975A191}"/>
              </a:ext>
            </a:extLst>
          </p:cNvPr>
          <p:cNvSpPr/>
          <p:nvPr/>
        </p:nvSpPr>
        <p:spPr>
          <a:xfrm>
            <a:off x="26181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7F3618-207B-BA71-BC0D-B55EB8386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1" y="1443738"/>
            <a:ext cx="582687" cy="582686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106F0474-98F9-3DD9-FD10-60A1813E04FF}"/>
              </a:ext>
            </a:extLst>
          </p:cNvPr>
          <p:cNvSpPr/>
          <p:nvPr/>
        </p:nvSpPr>
        <p:spPr>
          <a:xfrm>
            <a:off x="44183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BFA0E1E-7BA5-FFF7-8A0F-4387F0BF5813}"/>
              </a:ext>
            </a:extLst>
          </p:cNvPr>
          <p:cNvSpPr/>
          <p:nvPr/>
        </p:nvSpPr>
        <p:spPr>
          <a:xfrm>
            <a:off x="62185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8C96B8F-7F73-43F6-A06D-8880C89287CF}"/>
              </a:ext>
            </a:extLst>
          </p:cNvPr>
          <p:cNvSpPr/>
          <p:nvPr/>
        </p:nvSpPr>
        <p:spPr>
          <a:xfrm>
            <a:off x="80187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906D732-691B-061D-7271-511CDCBC91FD}"/>
              </a:ext>
            </a:extLst>
          </p:cNvPr>
          <p:cNvSpPr/>
          <p:nvPr/>
        </p:nvSpPr>
        <p:spPr>
          <a:xfrm>
            <a:off x="98189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663F0BD-7BBE-56D3-B8A7-6A8D89C298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5" cy="49147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3C340C-1556-98ED-9D0E-63CBA2A9EE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1" cy="5624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4E03848-8A60-D264-1A50-F03732A7F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5" cy="5378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F67678E-97B1-74C9-9D0F-B54CD69C21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3" y="1466647"/>
            <a:ext cx="568491" cy="5684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D670BBD-C939-679C-3E7E-D9E6B823D7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" y="4221042"/>
            <a:ext cx="1339279" cy="1339279"/>
          </a:xfrm>
          <a:prstGeom prst="rect">
            <a:avLst/>
          </a:prstGeom>
        </p:spPr>
      </p:pic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F0B23EA5-1649-6687-87EF-212C0D9C2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29317"/>
              </p:ext>
            </p:extLst>
          </p:nvPr>
        </p:nvGraphicFramePr>
        <p:xfrm>
          <a:off x="2246814" y="2689657"/>
          <a:ext cx="9282551" cy="350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C0492A-8624-596C-6E11-90C4497417EC}"/>
              </a:ext>
            </a:extLst>
          </p:cNvPr>
          <p:cNvSpPr txBox="1">
            <a:spLocks/>
          </p:cNvSpPr>
          <p:nvPr/>
        </p:nvSpPr>
        <p:spPr>
          <a:xfrm>
            <a:off x="5375920" y="549276"/>
            <a:ext cx="5904656" cy="935509"/>
          </a:xfrm>
          <a:prstGeom prst="rect">
            <a:avLst/>
          </a:prstGeom>
        </p:spPr>
        <p:txBody>
          <a:bodyPr vert="horz" wrap="square" lIns="91440" tIns="36000" rIns="91440" bIns="3600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3200" b="1" kern="1200">
                <a:solidFill>
                  <a:srgbClr val="DF054E"/>
                </a:solidFill>
                <a:latin typeface="Nunito Black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Инвалиды и участники ВОВ,</a:t>
            </a:r>
            <a:br>
              <a:rPr lang="ru-RU" sz="30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основные показатели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F00AAF0-DD68-340D-8860-DBDEE7A8C40D}"/>
              </a:ext>
            </a:extLst>
          </p:cNvPr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11">
            <a:extLst>
              <a:ext uri="{FF2B5EF4-FFF2-40B4-BE49-F238E27FC236}">
                <a16:creationId xmlns:a16="http://schemas.microsoft.com/office/drawing/2014/main" id="{F257FE43-5D26-4426-8AB8-ABA1A8D1100E}"/>
              </a:ext>
            </a:extLst>
          </p:cNvPr>
          <p:cNvSpPr/>
          <p:nvPr/>
        </p:nvSpPr>
        <p:spPr>
          <a:xfrm>
            <a:off x="5447928" y="1628800"/>
            <a:ext cx="6556955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3E1F81A-4490-CFAE-3712-6E437A2D5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164076"/>
              </p:ext>
            </p:extLst>
          </p:nvPr>
        </p:nvGraphicFramePr>
        <p:xfrm>
          <a:off x="5663952" y="1683843"/>
          <a:ext cx="6199584" cy="480395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54009">
                  <a:extLst>
                    <a:ext uri="{9D8B030D-6E8A-4147-A177-3AD203B41FA5}">
                      <a16:colId xmlns:a16="http://schemas.microsoft.com/office/drawing/2014/main" val="2820415514"/>
                    </a:ext>
                  </a:extLst>
                </a:gridCol>
                <a:gridCol w="1264953">
                  <a:extLst>
                    <a:ext uri="{9D8B030D-6E8A-4147-A177-3AD203B41FA5}">
                      <a16:colId xmlns:a16="http://schemas.microsoft.com/office/drawing/2014/main" val="2334483666"/>
                    </a:ext>
                  </a:extLst>
                </a:gridCol>
                <a:gridCol w="1180622">
                  <a:extLst>
                    <a:ext uri="{9D8B030D-6E8A-4147-A177-3AD203B41FA5}">
                      <a16:colId xmlns:a16="http://schemas.microsoft.com/office/drawing/2014/main" val="468174681"/>
                    </a:ext>
                  </a:extLst>
                </a:gridCol>
              </a:tblGrid>
              <a:tr h="822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Критерий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Ветераны ВОВ (УВОВ, блокадники, труженики тыла)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Инвалиды 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91157"/>
                  </a:ext>
                </a:extLst>
              </a:tr>
              <a:tr h="587338">
                <a:tc>
                  <a:txBody>
                    <a:bodyPr/>
                    <a:lstStyle/>
                    <a:p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939411"/>
                  </a:ext>
                </a:extLst>
              </a:tr>
              <a:tr h="587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Вновь взято под диспансерное наблюдение в отчетном году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29980"/>
                  </a:ext>
                </a:extLst>
              </a:tr>
              <a:tr h="587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Снято с диспансерного наблюдения в течении отчетного года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60223"/>
                  </a:ext>
                </a:extLst>
              </a:tr>
              <a:tr h="469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51713"/>
                  </a:ext>
                </a:extLst>
              </a:tr>
              <a:tr h="587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конец отчетного года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57142"/>
                  </a:ext>
                </a:extLst>
              </a:tr>
              <a:tr h="587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Охвачено комплексными медицинскими осмотрами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05554"/>
                  </a:ext>
                </a:extLst>
              </a:tr>
              <a:tr h="391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40009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5C3265-83D0-3995-0C8E-D3850A9A3A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7" y="0"/>
            <a:ext cx="5231904" cy="6858000"/>
          </a:xfrm>
          <a:prstGeom prst="rect">
            <a:avLst/>
          </a:prstGeom>
        </p:spPr>
      </p:pic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3DD55870-E117-9BE9-D2FD-ACA4BE501A85}"/>
              </a:ext>
            </a:extLst>
          </p:cNvPr>
          <p:cNvSpPr txBox="1">
            <a:spLocks/>
          </p:cNvSpPr>
          <p:nvPr/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pPr/>
              <a:t>8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6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91976" y="1153218"/>
            <a:ext cx="4595912" cy="2491805"/>
          </a:xfrm>
          <a:prstGeom prst="roundRect">
            <a:avLst>
              <a:gd name="adj" fmla="val 4142"/>
            </a:avLst>
          </a:prstGeom>
          <a:solidFill>
            <a:srgbClr val="DF0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70312" y="1787187"/>
            <a:ext cx="32026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В 2023 году </a:t>
            </a:r>
          </a:p>
          <a:p>
            <a:pPr marR="71755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было принято </a:t>
            </a:r>
            <a:endParaRPr lang="en-US" sz="2000" b="1" dirty="0">
              <a:solidFill>
                <a:schemeClr val="bg1"/>
              </a:solidFill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pPr marR="71755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на работу </a:t>
            </a:r>
            <a:endParaRPr lang="en-US" sz="2000" b="1" dirty="0">
              <a:solidFill>
                <a:schemeClr val="bg1"/>
              </a:solidFill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pPr marR="71755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15 сотрудников</a:t>
            </a:r>
          </a:p>
          <a:p>
            <a:pPr marL="71755" marR="71755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1976" y="3819708"/>
            <a:ext cx="4595912" cy="2489015"/>
          </a:xfrm>
          <a:prstGeom prst="roundRect">
            <a:avLst>
              <a:gd name="adj" fmla="val 4142"/>
            </a:avLst>
          </a:prstGeom>
          <a:solidFill>
            <a:srgbClr val="DF0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70313" y="4434111"/>
            <a:ext cx="23855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Повышение </a:t>
            </a:r>
          </a:p>
          <a:p>
            <a:pPr marR="71755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квалификации </a:t>
            </a:r>
          </a:p>
          <a:p>
            <a:pPr marR="71755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прошли </a:t>
            </a:r>
            <a:endParaRPr lang="en-US" sz="2000" b="1" dirty="0">
              <a:solidFill>
                <a:schemeClr val="bg1"/>
              </a:solidFill>
              <a:latin typeface="Nunito Medium" pitchFamily="2" charset="-52"/>
              <a:ea typeface="Roboto" panose="02000000000000000000" pitchFamily="2" charset="0"/>
              <a:cs typeface="Gotham Pro Medium" panose="02000603030000020004" pitchFamily="2" charset="0"/>
            </a:endParaRPr>
          </a:p>
          <a:p>
            <a:pPr marR="71755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134 человека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Nunito Medium" pitchFamily="2" charset="-52"/>
                <a:ea typeface="Roboto" panose="02000000000000000000" pitchFamily="2" charset="0"/>
                <a:cs typeface="Gotham Pro Medium" panose="02000603030000020004" pitchFamily="2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23" y="1790138"/>
            <a:ext cx="1157357" cy="115735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0" y="4434111"/>
            <a:ext cx="1169113" cy="1169113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3EA0B69-97D4-46AE-9B18-C73C359D9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50" y="350609"/>
            <a:ext cx="11474450" cy="1057588"/>
          </a:xfrm>
        </p:spPr>
        <p:txBody>
          <a:bodyPr/>
          <a:lstStyle/>
          <a:p>
            <a:r>
              <a:rPr lang="ru-RU" dirty="0"/>
              <a:t>Обучение врачей общей практики</a:t>
            </a:r>
            <a:br>
              <a:rPr lang="ru-RU" dirty="0"/>
            </a:b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A65C80-C522-48B6-B416-FC2B143FA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20" y="1138735"/>
            <a:ext cx="6434987" cy="5169988"/>
          </a:xfrm>
          <a:prstGeom prst="roundRect">
            <a:avLst>
              <a:gd name="adj" fmla="val 2622"/>
            </a:avLst>
          </a:prstGeom>
        </p:spPr>
      </p:pic>
    </p:spTree>
    <p:extLst>
      <p:ext uri="{BB962C8B-B14F-4D97-AF65-F5344CB8AC3E}">
        <p14:creationId xmlns:p14="http://schemas.microsoft.com/office/powerpoint/2010/main" val="1478958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5836</TotalTime>
  <Words>981</Words>
  <Application>Microsoft Office PowerPoint</Application>
  <PresentationFormat>Широкоэкранный</PresentationFormat>
  <Paragraphs>237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PMingLiU-ExtB</vt:lpstr>
      <vt:lpstr>Arial</vt:lpstr>
      <vt:lpstr>Calibri</vt:lpstr>
      <vt:lpstr>Calibri Light</vt:lpstr>
      <vt:lpstr>Gotham Pro Medium</vt:lpstr>
      <vt:lpstr>Montserrat</vt:lpstr>
      <vt:lpstr>Nunito Black</vt:lpstr>
      <vt:lpstr>Nunito ExtraBold</vt:lpstr>
      <vt:lpstr>Nunito Medium</vt:lpstr>
      <vt:lpstr>Roboto</vt:lpstr>
      <vt:lpstr>Times New Roman</vt:lpstr>
      <vt:lpstr>Тема Office</vt:lpstr>
      <vt:lpstr>Презентация PowerPoint</vt:lpstr>
      <vt:lpstr>Основные показатели</vt:lpstr>
      <vt:lpstr>Посещения поликлиники в 2023 году</vt:lpstr>
      <vt:lpstr>Диспансеризация</vt:lpstr>
      <vt:lpstr>Диспансеризация и профилактические осмотры</vt:lpstr>
      <vt:lpstr>Прививочная работа: гепатит, корь, краснуха, дифтерия</vt:lpstr>
      <vt:lpstr>Презентация PowerPoint</vt:lpstr>
      <vt:lpstr>Презентация PowerPoint</vt:lpstr>
      <vt:lpstr>Обучение врачей общей практики </vt:lpstr>
      <vt:lpstr>Повышение комфорта пребывания в поликлинике</vt:lpstr>
      <vt:lpstr>Работа по рассмотрению жалоб и обращений граждан</vt:lpstr>
      <vt:lpstr>Оборудование поликлиники</vt:lpstr>
      <vt:lpstr>Медицинская организация  оказывает помощь по различным профилям:</vt:lpstr>
      <vt:lpstr>Кадры 2023 года</vt:lpstr>
      <vt:lpstr>Мероприятия в поликлиниках, реализованные в 2023 году</vt:lpstr>
      <vt:lpstr>НОВЫЙ МОСКОВСКИЙ СТАНДАРТ ПОЛИКЛИНИК</vt:lpstr>
      <vt:lpstr>Капитальный ремонт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11129</cp:lastModifiedBy>
  <cp:revision>391</cp:revision>
  <cp:lastPrinted>2022-03-03T13:54:51Z</cp:lastPrinted>
  <dcterms:created xsi:type="dcterms:W3CDTF">2019-02-11T07:19:05Z</dcterms:created>
  <dcterms:modified xsi:type="dcterms:W3CDTF">2024-02-19T21:00:16Z</dcterms:modified>
</cp:coreProperties>
</file>