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89" r:id="rId5"/>
    <p:sldId id="259" r:id="rId6"/>
    <p:sldId id="279" r:id="rId7"/>
    <p:sldId id="270" r:id="rId8"/>
    <p:sldId id="277" r:id="rId9"/>
    <p:sldId id="271" r:id="rId10"/>
    <p:sldId id="273" r:id="rId11"/>
    <p:sldId id="266" r:id="rId12"/>
    <p:sldId id="274" r:id="rId13"/>
    <p:sldId id="276" r:id="rId14"/>
    <p:sldId id="280" r:id="rId15"/>
    <p:sldId id="272" r:id="rId16"/>
    <p:sldId id="269" r:id="rId1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BED8"/>
    <a:srgbClr val="B7E4EF"/>
    <a:srgbClr val="D3EFF5"/>
    <a:srgbClr val="008AC6"/>
    <a:srgbClr val="6CB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2" autoAdjust="0"/>
    <p:restoredTop sz="94660"/>
  </p:normalViewPr>
  <p:slideViewPr>
    <p:cSldViewPr>
      <p:cViewPr varScale="1">
        <p:scale>
          <a:sx n="92" d="100"/>
          <a:sy n="92" d="100"/>
        </p:scale>
        <p:origin x="306" y="66"/>
      </p:cViewPr>
      <p:guideLst>
        <p:guide orient="horz" pos="1344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347662058531328E-2"/>
          <c:y val="0.13086315273125085"/>
          <c:w val="0.94330467588293732"/>
          <c:h val="0.8691368472687491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Мужчины, чел.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4639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4760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1955</c:v>
                </c:pt>
                <c:pt idx="1">
                  <c:v>2001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57-4418-A79A-72E0F6AE8A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Женщины, чел.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6940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6406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2451</c:v>
                </c:pt>
                <c:pt idx="1">
                  <c:v>2513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657-4418-A79A-72E0F6AE8A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3"/>
        <c:overlap val="100"/>
        <c:axId val="206611416"/>
        <c:axId val="206611808"/>
      </c:barChart>
      <c:catAx>
        <c:axId val="206611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6611808"/>
        <c:crosses val="autoZero"/>
        <c:auto val="1"/>
        <c:lblAlgn val="ctr"/>
        <c:lblOffset val="100"/>
        <c:noMultiLvlLbl val="0"/>
      </c:catAx>
      <c:valAx>
        <c:axId val="20661180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06611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9174788802815463E-4"/>
          <c:y val="1.5420163016620993E-2"/>
          <c:w val="0.65329043914728935"/>
          <c:h val="5.89023919870195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</a:t>
            </a:r>
          </a:p>
        </c:rich>
      </c:tx>
      <c:layout>
        <c:manualLayout>
          <c:xMode val="edge"/>
          <c:yMode val="edge"/>
          <c:x val="0.33366696028483606"/>
          <c:y val="2.7472041417320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CD-426A-AD1F-A3295FA29DA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4CD-426A-AD1F-A3295FA29DA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77935851043006E-2"/>
                  <c:y val="-0.108472772906942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lang="en-US" sz="1400" b="0" i="0" u="none" strike="noStrike" kern="1200" baseline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sz="1400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66,5 ставок занято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lang="en-US" sz="1400" b="0" i="0" u="none" strike="noStrike" kern="1200" baseline="0" smtClean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4CD-426A-AD1F-A3295FA29DA1}"/>
                </c:ext>
                <c:ext xmlns:c15="http://schemas.microsoft.com/office/drawing/2012/chart" uri="{CE6537A1-D6FC-4f65-9D91-7224C49458BB}">
                  <c15:layout>
                    <c:manualLayout>
                      <c:w val="0.28609618772517337"/>
                      <c:h val="0.3394035583706144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237,25 ставок</c:v>
                </c:pt>
                <c:pt idx="1">
                  <c:v>Свободно 75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237.25</c:v>
                </c:pt>
                <c:pt idx="1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2F-468E-A442-A8BB86004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dirty="0" smtClean="0">
                <a:solidFill>
                  <a:schemeClr val="tx1"/>
                </a:solidFill>
              </a:rPr>
              <a:t>Средний</a:t>
            </a:r>
            <a:r>
              <a:rPr lang="ru-RU" baseline="0" dirty="0" smtClean="0">
                <a:solidFill>
                  <a:schemeClr val="tx1"/>
                </a:solidFill>
              </a:rPr>
              <a:t> мед. персонал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6.828738605763382E-2"/>
          <c:y val="1.9723986209681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FD0-47F9-AADF-1CE5CCB957B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FD0-47F9-AADF-1CE5CCB957B9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FD0-47F9-AADF-1CE5CCB957B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1885908179514424E-2"/>
                  <c:y val="-3.29292346324645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95</a:t>
                    </a:r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 ставок занято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97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FD0-47F9-AADF-1CE5CCB957B9}"/>
                </c:ext>
                <c:ext xmlns:c15="http://schemas.microsoft.com/office/drawing/2012/chart" uri="{CE6537A1-D6FC-4f65-9D91-7224C49458BB}">
                  <c15:layout>
                    <c:manualLayout>
                      <c:w val="0.3125935742589448"/>
                      <c:h val="0.2028828256120200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267 ставок</c:v>
                </c:pt>
                <c:pt idx="1">
                  <c:v>Свободно 59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267</c:v>
                </c:pt>
                <c:pt idx="1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FD0-47F9-AADF-1CE5CCB957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Младший мед. персонал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FB-41B0-B702-4708FCDEABE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2700" cap="flat" cmpd="sng" algn="ctr">
                <a:solidFill>
                  <a:schemeClr val="accent5">
                    <a:shade val="50000"/>
                  </a:schemeClr>
                </a:solidFill>
                <a:prstDash val="solid"/>
                <a:miter lim="800000"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CFB-41B0-B702-4708FCDEABE6}"/>
              </c:ext>
            </c:extLst>
          </c:dPt>
          <c:cat>
            <c:strRef>
              <c:f>Лист1!$A$2:$A$3</c:f>
              <c:strCache>
                <c:ptCount val="2"/>
                <c:pt idx="0">
                  <c:v>Занято </c:v>
                </c:pt>
                <c:pt idx="1">
                  <c:v>Свободно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CFB-41B0-B702-4708FCDEAB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</a:rPr>
              <a:t>Прочие</a:t>
            </a:r>
          </a:p>
        </c:rich>
      </c:tx>
      <c:layout>
        <c:manualLayout>
          <c:xMode val="edge"/>
          <c:yMode val="edge"/>
          <c:x val="0.30847134709899959"/>
          <c:y val="2.7472041417320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40-4E99-89A6-B7D267CC38A8}"/>
              </c:ext>
            </c:extLst>
          </c:dPt>
          <c:cat>
            <c:strRef>
              <c:f>Лист1!$A$2:$A$2</c:f>
              <c:strCache>
                <c:ptCount val="1"/>
                <c:pt idx="0">
                  <c:v>Занято 98,75 ставок</c:v>
                </c:pt>
              </c:strCache>
            </c:strRef>
          </c:cat>
          <c:val>
            <c:numRef>
              <c:f>Лист1!$B$2:$B$2</c:f>
              <c:numCache>
                <c:formatCode>General</c:formatCode>
                <c:ptCount val="1"/>
                <c:pt idx="0">
                  <c:v>98.75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C40-4E99-89A6-B7D267CC3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0.02228</cdr:x>
      <cdr:y>0</cdr:y>
    </cdr:from>
    <cdr:to>
      <cdr:x>0.8911</cdr:x>
      <cdr:y>0.13018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7395" y="-1432734"/>
          <a:ext cx="2627604" cy="426757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33BD-8BA2-486D-860B-01287869CC99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/>
          <a:stretch/>
        </p:blipFill>
        <p:spPr>
          <a:xfrm>
            <a:off x="-41904" y="22856"/>
            <a:ext cx="12188144" cy="688538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168008" y="3429000"/>
            <a:ext cx="5184576" cy="864096"/>
          </a:xfrm>
        </p:spPr>
        <p:txBody>
          <a:bodyPr anchor="t">
            <a:noAutofit/>
          </a:bodyPr>
          <a:lstStyle/>
          <a:p>
            <a:pPr algn="l"/>
            <a:r>
              <a:rPr lang="ru-RU" sz="45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Годовой отчет</a:t>
            </a:r>
            <a:endParaRPr lang="ru-RU" sz="45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375920" y="4581128"/>
            <a:ext cx="6798888" cy="2276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30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Заместителя главного врача по первичной медико-санитарной помощи </a:t>
            </a:r>
          </a:p>
          <a:p>
            <a:pPr algn="l">
              <a:lnSpc>
                <a:spcPct val="120000"/>
              </a:lnSpc>
            </a:pPr>
            <a:r>
              <a:rPr lang="ru-RU" sz="30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ГБУЗ «ГКБ им. В.П. Демихова»</a:t>
            </a:r>
          </a:p>
          <a:p>
            <a:pPr algn="l">
              <a:lnSpc>
                <a:spcPct val="120000"/>
              </a:lnSpc>
            </a:pPr>
            <a:r>
              <a:rPr lang="ru-RU" sz="30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Коломаченко А.М.</a:t>
            </a:r>
            <a:endParaRPr lang="ru-RU" sz="30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0" t="1010" r="6363" b="2020"/>
          <a:stretch/>
        </p:blipFill>
        <p:spPr>
          <a:xfrm flipH="1">
            <a:off x="-24680" y="-27384"/>
            <a:ext cx="12241360" cy="691276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Обучение врачей общей практики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695325" y="1839088"/>
            <a:ext cx="3672485" cy="1792704"/>
          </a:xfrm>
          <a:prstGeom prst="roundRect">
            <a:avLst>
              <a:gd name="adj" fmla="val 4142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9414" y="2444674"/>
            <a:ext cx="3528397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последние два года прошло обучение</a:t>
            </a:r>
          </a:p>
          <a:p>
            <a:pPr>
              <a:lnSpc>
                <a:spcPts val="4400"/>
              </a:lnSpc>
            </a:pPr>
            <a:r>
              <a:rPr lang="ru-RU" sz="4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19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ts val="700"/>
              </a:lnSpc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врачей-терапевтов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других специальностей 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врача общей практики</a:t>
            </a:r>
          </a:p>
          <a:p>
            <a:pPr marL="71755" marR="71755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055440" y="1268760"/>
            <a:ext cx="1080120" cy="10801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95325" y="4506326"/>
            <a:ext cx="3672485" cy="1792704"/>
          </a:xfrm>
          <a:prstGeom prst="roundRect">
            <a:avLst>
              <a:gd name="adj" fmla="val 4142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39414" y="5111912"/>
            <a:ext cx="3528397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текущий момент сформировано</a:t>
            </a:r>
          </a:p>
          <a:p>
            <a:pPr>
              <a:lnSpc>
                <a:spcPts val="4400"/>
              </a:lnSpc>
            </a:pP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 </a:t>
            </a:r>
            <a:endParaRPr lang="ru-RU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ts val="700"/>
              </a:lnSpc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частков на которых работают врачи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бщей практики</a:t>
            </a:r>
          </a:p>
          <a:p>
            <a:pPr marL="71755" marR="71755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87" y="1408141"/>
            <a:ext cx="738807" cy="738807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1055440" y="3933056"/>
            <a:ext cx="1080120" cy="10801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91" y="4191069"/>
            <a:ext cx="555797" cy="55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5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695325" y="549276"/>
            <a:ext cx="10729267" cy="825028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комфорта пребывания в поликлинике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95400" y="1317752"/>
            <a:ext cx="10881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целью исключения неудобств для пациентов: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15976" y="1796827"/>
            <a:ext cx="44550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Нахождения больных в одной зоне со здоровыми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Шеврон 26"/>
          <p:cNvSpPr/>
          <p:nvPr/>
        </p:nvSpPr>
        <p:spPr>
          <a:xfrm>
            <a:off x="775272" y="1826491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13935" y="2214347"/>
            <a:ext cx="3791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Нехватки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посадочных мест для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ожидания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Шеврон 27"/>
          <p:cNvSpPr/>
          <p:nvPr/>
        </p:nvSpPr>
        <p:spPr>
          <a:xfrm>
            <a:off x="775272" y="2242221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15976" y="265477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информации о движении очереди на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Шеврон 37"/>
          <p:cNvSpPr/>
          <p:nvPr/>
        </p:nvSpPr>
        <p:spPr>
          <a:xfrm>
            <a:off x="775272" y="2676503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05515" y="3088284"/>
            <a:ext cx="10571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контроля за состоянием здоровья пациентов, находящихся в очереди, со стороны медицинского персонала</a:t>
            </a:r>
          </a:p>
        </p:txBody>
      </p:sp>
      <p:sp>
        <p:nvSpPr>
          <p:cNvPr id="39" name="Шеврон 38"/>
          <p:cNvSpPr/>
          <p:nvPr/>
        </p:nvSpPr>
        <p:spPr>
          <a:xfrm>
            <a:off x="775272" y="3106075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59499" y="5856727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достаточного количества посадочных мест для ожидания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приема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805264"/>
            <a:ext cx="741345" cy="74134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559499" y="4975469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Разделение потоков здоровых </a:t>
            </a:r>
            <a:endParaRPr lang="en-US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болеющих пациентов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4931545"/>
            <a:ext cx="669335" cy="669335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6690074" y="5856727"/>
            <a:ext cx="5040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Визуальный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контроль пациентов, </a:t>
            </a:r>
            <a:endParaRPr lang="en-US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находящихся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очереди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7968" y="5661248"/>
            <a:ext cx="720080" cy="72008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690075" y="4975469"/>
            <a:ext cx="5040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Информирование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пациентов о движении «живой» очереди через информационное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табло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03" y="4931545"/>
            <a:ext cx="702145" cy="700774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688534" y="4461771"/>
            <a:ext cx="1088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Положительный эффект от организации зон комфортного ожидания: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06604" y="3919536"/>
            <a:ext cx="10571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Организованы зоны комфортного ожидания приема дежурного врача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0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-329770" y="-126775"/>
            <a:ext cx="12192000" cy="6984775"/>
          </a:xfrm>
          <a:prstGeom prst="rect">
            <a:avLst/>
          </a:prstGeom>
        </p:spPr>
      </p:pic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Заголовок 1"/>
          <p:cNvSpPr txBox="1">
            <a:spLocks/>
          </p:cNvSpPr>
          <p:nvPr/>
        </p:nvSpPr>
        <p:spPr>
          <a:xfrm>
            <a:off x="2927648" y="4845468"/>
            <a:ext cx="8280920" cy="15675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обращения пациентов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рассматриваются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индивидуальном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порядке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поликлиники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вступают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диалог с пациентом 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связь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 пациентов для совершенствования оказания медицинской помощи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sp>
        <p:nvSpPr>
          <p:cNvPr id="61" name="Скругленный прямоугольник 60"/>
          <p:cNvSpPr/>
          <p:nvPr/>
        </p:nvSpPr>
        <p:spPr>
          <a:xfrm>
            <a:off x="24956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42958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24956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695325" y="3136087"/>
            <a:ext cx="1800275" cy="47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обращений </a:t>
            </a:r>
            <a:endParaRPr lang="en-US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2018 год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42958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60960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78962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96964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2495600" y="2416601"/>
            <a:ext cx="1440160" cy="1408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Амбулаторно-поликлинический центр.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 266 обращений.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Обоснованных – 3.</a:t>
            </a: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609585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>
            <a:off x="7900543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97032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2618135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25" y="1577933"/>
            <a:ext cx="555797" cy="55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4692" cy="863501"/>
          </a:xfrm>
        </p:spPr>
        <p:txBody>
          <a:bodyPr anchor="t"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поликлиники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95325" y="549275"/>
            <a:ext cx="5688707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r="33900"/>
          <a:stretch/>
        </p:blipFill>
        <p:spPr>
          <a:xfrm>
            <a:off x="6960096" y="-99392"/>
            <a:ext cx="5231904" cy="701807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695324" y="1556792"/>
            <a:ext cx="4104532" cy="403244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держимое 3"/>
          <p:cNvSpPr>
            <a:spLocks noGrp="1"/>
          </p:cNvSpPr>
          <p:nvPr>
            <p:ph sz="half" idx="1"/>
          </p:nvPr>
        </p:nvSpPr>
        <p:spPr>
          <a:xfrm>
            <a:off x="911424" y="1745433"/>
            <a:ext cx="5328592" cy="4203847"/>
          </a:xfrm>
        </p:spPr>
        <p:txBody>
          <a:bodyPr>
            <a:normAutofit/>
          </a:bodyPr>
          <a:lstStyle/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КТ 			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МРТ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Денситометры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0 ед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Рентгены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Флюорографы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УЗИ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Из них экспертного класса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Холтер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	4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СМАД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4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5087889" y="575330"/>
            <a:ext cx="640878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5135651" y="1556792"/>
            <a:ext cx="6336779" cy="475252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5087888" y="575330"/>
            <a:ext cx="6768828" cy="863501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Медицинские организации оказывают помощь по различным профилям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Содержимое 3"/>
          <p:cNvSpPr>
            <a:spLocks noGrp="1"/>
          </p:cNvSpPr>
          <p:nvPr>
            <p:ph sz="half" idx="1"/>
          </p:nvPr>
        </p:nvSpPr>
        <p:spPr>
          <a:xfrm>
            <a:off x="5303912" y="1556792"/>
            <a:ext cx="6048672" cy="4635895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Терапия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Акушерство и гинекология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ирургия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Офтальмология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Оториноларингология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Неврология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Кардиология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Эндокринология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Ревматология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Инфекционные болезни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Сердечно-сосудистая хирургия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Нейрохирургия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Травматология и ортопедия</a:t>
            </a:r>
          </a:p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4" r="851" b="2750"/>
          <a:stretch/>
        </p:blipFill>
        <p:spPr>
          <a:xfrm>
            <a:off x="-24679" y="-99393"/>
            <a:ext cx="4911630" cy="699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Кадры 2018 года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695325" y="1268760"/>
            <a:ext cx="10801350" cy="345638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11549" y="5730354"/>
            <a:ext cx="8857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2018 год было нанято 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квалификации прошли 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человек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183016096"/>
              </p:ext>
            </p:extLst>
          </p:nvPr>
        </p:nvGraphicFramePr>
        <p:xfrm>
          <a:off x="609802" y="1412776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953014976"/>
              </p:ext>
            </p:extLst>
          </p:nvPr>
        </p:nvGraphicFramePr>
        <p:xfrm>
          <a:off x="3249244" y="1424751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882369526"/>
              </p:ext>
            </p:extLst>
          </p:nvPr>
        </p:nvGraphicFramePr>
        <p:xfrm>
          <a:off x="6032421" y="1432734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289004991"/>
              </p:ext>
            </p:extLst>
          </p:nvPr>
        </p:nvGraphicFramePr>
        <p:xfrm>
          <a:off x="8654080" y="1436726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1355138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73 ставки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966685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101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ставка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734025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9380953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ставки всего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ставки занято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5046990"/>
            <a:ext cx="1301950" cy="130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8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cxnSp>
        <p:nvCxnSpPr>
          <p:cNvPr id="67" name="Прямая соединительная линия 6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в 2018 году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056410" y="1100084"/>
            <a:ext cx="2052306" cy="5641284"/>
            <a:chOff x="2882528" y="1100084"/>
            <a:chExt cx="2052306" cy="5641284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2882606" y="1700808"/>
              <a:ext cx="2052228" cy="5040560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882528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комфорта пребывания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2882606" y="3099732"/>
              <a:ext cx="205222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унифицированной системы навигации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зон комфортного ожидания приема дежурного врача</a:t>
              </a:r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44584" y="1100084"/>
              <a:ext cx="1264928" cy="1264928"/>
            </a:xfrm>
            <a:prstGeom prst="ellipse">
              <a:avLst/>
            </a:prstGeom>
            <a:solidFill>
              <a:srgbClr val="D3EF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4843" y="1250618"/>
              <a:ext cx="944409" cy="944409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2869207" y="1100084"/>
            <a:ext cx="2052228" cy="5641284"/>
            <a:chOff x="695325" y="1100084"/>
            <a:chExt cx="2052228" cy="5641284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695325" y="1700808"/>
              <a:ext cx="2052228" cy="5040560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95325" y="2440487"/>
              <a:ext cx="20431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Открытая информационная среда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95325" y="3099732"/>
              <a:ext cx="205222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Оперативный мониторинг работы МО с помощью системы видеонаблюдения и отзывов пациентов в интернете</a:t>
              </a:r>
            </a:p>
          </p:txBody>
        </p:sp>
        <p:sp>
          <p:nvSpPr>
            <p:cNvPr id="35" name="Овал 34"/>
            <p:cNvSpPr/>
            <p:nvPr/>
          </p:nvSpPr>
          <p:spPr>
            <a:xfrm>
              <a:off x="878669" y="1100084"/>
              <a:ext cx="1264928" cy="1264928"/>
            </a:xfrm>
            <a:prstGeom prst="ellipse">
              <a:avLst/>
            </a:prstGeom>
            <a:solidFill>
              <a:srgbClr val="D3EF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574" y="1288955"/>
              <a:ext cx="783962" cy="783962"/>
            </a:xfrm>
            <a:prstGeom prst="rect">
              <a:avLst/>
            </a:prstGeom>
          </p:spPr>
        </p:pic>
      </p:grpSp>
      <p:sp>
        <p:nvSpPr>
          <p:cNvPr id="64" name="Скругленный прямоугольник 63"/>
          <p:cNvSpPr/>
          <p:nvPr/>
        </p:nvSpPr>
        <p:spPr>
          <a:xfrm>
            <a:off x="7243769" y="1700808"/>
            <a:ext cx="2052228" cy="5040560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7243690" y="2440487"/>
            <a:ext cx="20523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доступности мед. помощи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243767" y="3099732"/>
            <a:ext cx="20522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Увеличение доли врачей общей практики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дежурного врача общей практики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261770" y="4220364"/>
            <a:ext cx="19576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7409729" y="1100084"/>
            <a:ext cx="1264928" cy="1264928"/>
          </a:xfrm>
          <a:prstGeom prst="ellipse">
            <a:avLst/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289" y="1247669"/>
            <a:ext cx="883524" cy="883524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9376890" y="1100084"/>
            <a:ext cx="2209685" cy="5629907"/>
            <a:chOff x="7257168" y="1100084"/>
            <a:chExt cx="2209685" cy="5629907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7311210" y="1689431"/>
              <a:ext cx="2052228" cy="5040560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7257168" y="3099732"/>
              <a:ext cx="205222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Внедрение выделенного врача для пациентов со множественными хроническими заболеваниями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службы патронажного ухода за маломобильными пациентами</a:t>
              </a:r>
              <a:endPara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414625" y="5084460"/>
              <a:ext cx="205222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 проекте участвуют </a:t>
              </a:r>
            </a:p>
            <a:p>
              <a:r>
                <a:rPr lang="ru-RU" sz="16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705</a:t>
              </a:r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пациентов</a:t>
              </a:r>
            </a:p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 врач</a:t>
              </a:r>
            </a:p>
            <a:p>
              <a:r>
                <a:rPr lang="ru-RU" sz="16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медсестры</a:t>
              </a: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7298916" y="1100084"/>
              <a:ext cx="2001440" cy="1986734"/>
              <a:chOff x="7298916" y="1100084"/>
              <a:chExt cx="2001440" cy="1986734"/>
            </a:xfrm>
          </p:grpSpPr>
          <p:sp>
            <p:nvSpPr>
              <p:cNvPr id="72" name="Прямоугольник 71"/>
              <p:cNvSpPr/>
              <p:nvPr/>
            </p:nvSpPr>
            <p:spPr>
              <a:xfrm>
                <a:off x="7298916" y="2440487"/>
                <a:ext cx="200144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Систематизация работы с хроническими больными</a:t>
                </a:r>
                <a:endParaRPr lang="ru-RU" sz="1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7435319" y="1100084"/>
                <a:ext cx="1264928" cy="1264928"/>
              </a:xfrm>
              <a:prstGeom prst="ellipse">
                <a:avLst/>
              </a:prstGeom>
              <a:solidFill>
                <a:srgbClr val="D3EF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08168" y="1300331"/>
                <a:ext cx="821415" cy="821415"/>
              </a:xfrm>
              <a:prstGeom prst="rect">
                <a:avLst/>
              </a:prstGeom>
            </p:spPr>
          </p:pic>
        </p:grpSp>
      </p:grpSp>
      <p:sp>
        <p:nvSpPr>
          <p:cNvPr id="66" name="Скругленный прямоугольник 65"/>
          <p:cNvSpPr/>
          <p:nvPr/>
        </p:nvSpPr>
        <p:spPr>
          <a:xfrm>
            <a:off x="695400" y="1700808"/>
            <a:ext cx="2052228" cy="5040560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95400" y="2440487"/>
            <a:ext cx="2064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поликлиники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07694" y="3099732"/>
            <a:ext cx="20522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Call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-центра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Развитие справочно-информационного отдела и входной группы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стандарта организации рабочего пространства по принципу 5С на стойке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информации, мед. посту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кабинете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дежурного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службу вызова на дом внедрена система «Мобильный АРМ», все врачи обеспечены планшетами с доступом в ЕМИАС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831797" y="1100084"/>
            <a:ext cx="1264928" cy="1264928"/>
          </a:xfrm>
          <a:prstGeom prst="ellipse">
            <a:avLst/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27" y="1300331"/>
            <a:ext cx="837130" cy="8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-22767" y="-243408"/>
            <a:ext cx="12192000" cy="6984775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-8028" y="984171"/>
            <a:ext cx="10801350" cy="2990108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Основные показатели</a:t>
            </a:r>
            <a:endParaRPr lang="ru-RU" sz="30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95600" y="1007365"/>
            <a:ext cx="6768752" cy="731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ГКБ имени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В.П. Демихова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Амбулаторно-поликлинический центр</a:t>
            </a:r>
            <a:endParaRPr lang="ru-RU" sz="1400" b="1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958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962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6964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8" y="1991226"/>
            <a:ext cx="1835322" cy="577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Мощность</a:t>
            </a:r>
            <a:endParaRPr lang="ru-RU" sz="16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462381" y="1860547"/>
            <a:ext cx="6441931" cy="892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1464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посещений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 смену по данным ЕМИАС</a:t>
            </a:r>
            <a:endParaRPr lang="ru-RU" sz="1400" b="1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96000" y="1846164"/>
            <a:ext cx="1440160" cy="1092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95800" y="1839179"/>
            <a:ext cx="1440160" cy="1014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896200" y="1846165"/>
            <a:ext cx="1440160" cy="1092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696400" y="1846164"/>
            <a:ext cx="1440160" cy="1093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95600" y="2830594"/>
            <a:ext cx="6768752" cy="11668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42690 </a:t>
            </a:r>
          </a:p>
          <a:p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</a:t>
            </a:r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еловек </a:t>
            </a:r>
          </a:p>
          <a:p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(14349 человека старше трудоспособного возраста)</a:t>
            </a:r>
            <a:endParaRPr lang="ru-RU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469847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Прикрепленное население</a:t>
            </a:r>
            <a:endParaRPr lang="ru-RU" sz="16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295800" y="2830594"/>
            <a:ext cx="144016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096000" y="2830594"/>
            <a:ext cx="1440160" cy="1533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896200" y="2844977"/>
            <a:ext cx="1440160" cy="12872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696400" y="2844977"/>
            <a:ext cx="1440160" cy="1319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-55460" y="4301847"/>
            <a:ext cx="10848781" cy="2088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                                         </a:t>
            </a:r>
          </a:p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</a:t>
            </a:r>
            <a:r>
              <a:rPr lang="ru-RU" sz="24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прикрепленного </a:t>
            </a:r>
            <a:r>
              <a:rPr lang="ru-RU" sz="2400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населения  42690  человек</a:t>
            </a:r>
            <a:endParaRPr lang="ru-RU" sz="20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2000" dirty="0" smtClean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20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/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</a:t>
            </a:r>
            <a:r>
              <a:rPr lang="ru-RU" sz="2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Мужчины 17025человек  (из них 4231 человек старше                                                                                                                     трудоспособного возраста)</a:t>
            </a:r>
          </a:p>
          <a:p>
            <a:pPr algn="r"/>
            <a:endParaRPr lang="ru-RU" sz="20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/>
            <a:r>
              <a:rPr lang="ru-RU" sz="20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Женщины 25665 человек  ( из них 10118 человек старше </a:t>
            </a:r>
          </a:p>
          <a:p>
            <a:pPr algn="r"/>
            <a:r>
              <a:rPr lang="ru-RU" sz="20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</a:t>
            </a:r>
            <a:r>
              <a:rPr lang="ru-RU" sz="20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рудоспособного возраста</a:t>
            </a:r>
            <a:r>
              <a:rPr lang="ru-RU" sz="16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   </a:t>
            </a:r>
          </a:p>
          <a:p>
            <a:pPr algn="ctr"/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2794920" y="5445224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188530"/>
            <a:ext cx="695612" cy="69508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8" y="2707010"/>
            <a:ext cx="720413" cy="7204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87" y="2759367"/>
            <a:ext cx="665148" cy="66514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15" y="4563826"/>
            <a:ext cx="1414280" cy="14142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2" y="4576978"/>
            <a:ext cx="1468987" cy="146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9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1424" y="332656"/>
            <a:ext cx="10081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Доступность медицинской помощи в 2018 году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находилась на стабильно высоком уровне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43472" y="1639253"/>
            <a:ext cx="6528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95</a:t>
            </a:r>
            <a:r>
              <a:rPr lang="en-US" sz="44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</a:t>
            </a:r>
            <a:r>
              <a:rPr lang="ru-RU" sz="44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0</a:t>
            </a:r>
            <a:r>
              <a:rPr lang="en-US" sz="44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%</a:t>
            </a:r>
            <a:endParaRPr lang="ru-RU" sz="4400" dirty="0">
              <a:solidFill>
                <a:schemeClr val="accent6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средняя доступность специалистов </a:t>
            </a:r>
            <a:endParaRPr lang="en-US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уровня в</a:t>
            </a:r>
            <a:r>
              <a:rPr lang="en-US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2018</a:t>
            </a:r>
            <a:r>
              <a:rPr lang="ru-RU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году</a:t>
            </a:r>
            <a:endParaRPr lang="en-US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15480" y="3068960"/>
            <a:ext cx="64560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49BED8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81</a:t>
            </a:r>
            <a:r>
              <a:rPr lang="en-US" sz="4400" dirty="0" smtClean="0">
                <a:solidFill>
                  <a:srgbClr val="49BED8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</a:t>
            </a:r>
            <a:r>
              <a:rPr lang="ru-RU" sz="4400" dirty="0">
                <a:solidFill>
                  <a:srgbClr val="49BED8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9</a:t>
            </a:r>
            <a:r>
              <a:rPr lang="en-US" sz="4400" dirty="0" smtClean="0">
                <a:solidFill>
                  <a:srgbClr val="49BED8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%</a:t>
            </a:r>
            <a:endParaRPr lang="ru-RU" sz="4400" dirty="0">
              <a:solidFill>
                <a:srgbClr val="49BED8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средняя доступность терапевтов/ВОП</a:t>
            </a:r>
            <a:r>
              <a:rPr lang="en-US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</a:t>
            </a:r>
            <a:r>
              <a:rPr lang="en-US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2018</a:t>
            </a:r>
            <a:r>
              <a:rPr lang="ru-RU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году</a:t>
            </a:r>
            <a:endParaRPr lang="en-US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9496" y="4653136"/>
            <a:ext cx="6325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76</a:t>
            </a:r>
            <a:r>
              <a:rPr lang="en-US" sz="44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</a:t>
            </a:r>
            <a:r>
              <a:rPr lang="ru-RU" sz="4400" dirty="0">
                <a:solidFill>
                  <a:schemeClr val="accent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0</a:t>
            </a:r>
            <a:r>
              <a:rPr lang="en-US" sz="44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%</a:t>
            </a:r>
            <a:endParaRPr lang="ru-RU" sz="4400" dirty="0">
              <a:solidFill>
                <a:schemeClr val="accent2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средняя доступность специалистов </a:t>
            </a:r>
            <a:endParaRPr lang="en-US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II</a:t>
            </a:r>
            <a:r>
              <a:rPr lang="ru-RU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уровня</a:t>
            </a:r>
            <a:r>
              <a:rPr lang="en-US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</a:t>
            </a:r>
            <a:r>
              <a:rPr lang="en-US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2018</a:t>
            </a:r>
            <a:r>
              <a:rPr lang="ru-RU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году</a:t>
            </a:r>
            <a:endParaRPr lang="en-US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70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4691446" y="1090930"/>
            <a:ext cx="6840112" cy="550642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55839" y="549275"/>
            <a:ext cx="6840835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Посещения поликлиники в 2018 году </a:t>
            </a:r>
            <a:endParaRPr lang="ru-RU" sz="30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55839" y="549275"/>
            <a:ext cx="6840836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6744072" y="1484784"/>
            <a:ext cx="2016224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215 595</a:t>
            </a:r>
            <a:endParaRPr lang="en-US" sz="3500" dirty="0" smtClean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посещений в 2018 году</a:t>
            </a:r>
            <a:endParaRPr lang="ru-RU" sz="12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99856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112226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871864" y="2708920"/>
            <a:ext cx="3096344" cy="3548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u="sng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Профилактические приемы – 78 806:</a:t>
            </a:r>
          </a:p>
          <a:p>
            <a:endParaRPr lang="ru-RU" sz="2400" u="sng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endParaRPr lang="ru-RU" sz="2400" u="sng" dirty="0" smtClean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Профилактический осмотр 33 667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Диспансеризация – 8284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Патронаж – 4311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Прочие – 32 544</a:t>
            </a:r>
            <a:endParaRPr lang="ru-RU" sz="24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8111502" y="2636913"/>
            <a:ext cx="3169076" cy="3620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u="sng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Приемы по заболеванию – </a:t>
            </a:r>
          </a:p>
          <a:p>
            <a:r>
              <a:rPr lang="ru-RU" sz="2400" u="sng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136 789.</a:t>
            </a:r>
          </a:p>
          <a:p>
            <a:endParaRPr lang="ru-RU" sz="2400" u="sng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Из них: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Неотложные – 5787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Активные – 2681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Диспансерное наблюдение - 4566</a:t>
            </a:r>
          </a:p>
          <a:p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5" t="2750" r="32046"/>
          <a:stretch/>
        </p:blipFill>
        <p:spPr>
          <a:xfrm>
            <a:off x="-7786" y="-2960"/>
            <a:ext cx="4417168" cy="686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1"/>
            <a:ext cx="12192000" cy="6984775"/>
          </a:xfrm>
          <a:prstGeom prst="rect">
            <a:avLst/>
          </a:prstGeom>
        </p:spPr>
      </p:pic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815621694"/>
              </p:ext>
            </p:extLst>
          </p:nvPr>
        </p:nvGraphicFramePr>
        <p:xfrm>
          <a:off x="695250" y="1968447"/>
          <a:ext cx="4928096" cy="4941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" name="Заголовок 1"/>
          <p:cNvSpPr>
            <a:spLocks noGrp="1"/>
          </p:cNvSpPr>
          <p:nvPr>
            <p:ph type="title"/>
          </p:nvPr>
        </p:nvSpPr>
        <p:spPr>
          <a:xfrm>
            <a:off x="263352" y="-102063"/>
            <a:ext cx="11233248" cy="1192994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Диспансеризация</a:t>
            </a:r>
            <a:b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695325" y="549275"/>
            <a:ext cx="4824611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767408" y="4695527"/>
            <a:ext cx="384675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Включено в план проведения диспансеризации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текущий год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учетом возрастной категории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09087" y="2535287"/>
            <a:ext cx="449482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Прошли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диспансеризацию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839416" y="2916823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11 166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чел., из них: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839416" y="508518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11 579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, из них: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0" y="1315371"/>
            <a:ext cx="720413" cy="72041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993" y="1376980"/>
            <a:ext cx="665148" cy="6651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0" r="18791"/>
          <a:stretch/>
        </p:blipFill>
        <p:spPr>
          <a:xfrm>
            <a:off x="5879976" y="-128069"/>
            <a:ext cx="6305128" cy="701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4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335323" y="1770582"/>
            <a:ext cx="10729266" cy="4536504"/>
          </a:xfrm>
          <a:prstGeom prst="roundRect">
            <a:avLst>
              <a:gd name="adj" fmla="val 41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RightUp"/>
              <a:lightRig rig="threePt" dir="t"/>
            </a:scene3d>
          </a:bodyPr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1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Диспансеризация и профилактические осмотры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1793859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5565623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 выполнения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9336063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Доля выполнения</a:t>
            </a: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623392" y="3712159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1793859" y="3707740"/>
            <a:ext cx="8622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Проведение профилактических медицинских осмотров </a:t>
            </a: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623392" y="2363383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695249" y="2367249"/>
            <a:ext cx="10945291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Диспансеризация взрослого населения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623392" y="5085184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551309" y="5089050"/>
            <a:ext cx="11089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Проведение периодических осмотров </a:t>
            </a:r>
          </a:p>
        </p:txBody>
      </p:sp>
      <p:sp>
        <p:nvSpPr>
          <p:cNvPr id="42" name="Овал 41"/>
          <p:cNvSpPr/>
          <p:nvPr/>
        </p:nvSpPr>
        <p:spPr>
          <a:xfrm>
            <a:off x="8472042" y="1268760"/>
            <a:ext cx="864096" cy="864096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878669" y="1268026"/>
            <a:ext cx="1005113" cy="1005113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34" y="1452275"/>
            <a:ext cx="623076" cy="623076"/>
          </a:xfrm>
          <a:prstGeom prst="rect">
            <a:avLst/>
          </a:prstGeom>
        </p:spPr>
      </p:pic>
      <p:sp>
        <p:nvSpPr>
          <p:cNvPr id="45" name="Овал 44"/>
          <p:cNvSpPr/>
          <p:nvPr/>
        </p:nvSpPr>
        <p:spPr>
          <a:xfrm>
            <a:off x="4655840" y="1268026"/>
            <a:ext cx="1005113" cy="1005113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15" y="1509144"/>
            <a:ext cx="587901" cy="58790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76" y="1450890"/>
            <a:ext cx="512954" cy="512954"/>
          </a:xfrm>
          <a:prstGeom prst="rect">
            <a:avLst/>
          </a:prstGeom>
        </p:spPr>
      </p:pic>
      <p:sp>
        <p:nvSpPr>
          <p:cNvPr id="48" name="Заголовок 1"/>
          <p:cNvSpPr txBox="1">
            <a:spLocks/>
          </p:cNvSpPr>
          <p:nvPr/>
        </p:nvSpPr>
        <p:spPr>
          <a:xfrm>
            <a:off x="767333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11516    чел.</a:t>
            </a:r>
            <a:endParaRPr lang="ru-RU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458383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11166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832832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97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767333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800 чел.</a:t>
            </a:r>
            <a:endParaRPr lang="ru-RU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767333" y="554692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2741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4583832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800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4583832" y="554692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2741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5" name="Заголовок 1"/>
          <p:cNvSpPr txBox="1">
            <a:spLocks/>
          </p:cNvSpPr>
          <p:nvPr/>
        </p:nvSpPr>
        <p:spPr>
          <a:xfrm>
            <a:off x="8328397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8328397" y="554692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2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375920" y="549275"/>
            <a:ext cx="5904656" cy="935509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показатели. Инвалиды 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участники ВОВ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75920" y="549275"/>
            <a:ext cx="6552728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5447928" y="1628800"/>
            <a:ext cx="6556954" cy="5040560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959358"/>
              </p:ext>
            </p:extLst>
          </p:nvPr>
        </p:nvGraphicFramePr>
        <p:xfrm>
          <a:off x="5663952" y="1844824"/>
          <a:ext cx="6192688" cy="42846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xmlns="" val="282041551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33448366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468174681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Участники ВОВ (кроме ИОВ)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Инвалиды </a:t>
                      </a:r>
                      <a:endParaRPr lang="en-US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ВОВ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5891157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Состоит под диспансерным наблюдением на начало отчетного года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1939411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Вновь взято под диспансерное наблюдение в отчетном году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922998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Снято с диспансерного наблюдения в течении отчетного года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6360223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из них: выехало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  (умерло)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7551713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Состоит под диспансерным наблюдением на конец отчетного года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575714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 том числе по группам инвалидности: I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040145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                                                                      II</a:t>
                      </a:r>
                      <a:endParaRPr lang="en-US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38244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en-US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                                                                      III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059482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Охвачено комплексными медицинскими осмотрами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0705554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Нуждались в стационарном лечении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5485517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Получили стационарное лечение из числа нуждавшихся 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2443554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Получили санаторно-курортное лечение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740009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7" r="34253"/>
          <a:stretch/>
        </p:blipFill>
        <p:spPr>
          <a:xfrm>
            <a:off x="-4226" y="0"/>
            <a:ext cx="5231904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0" y="1315371"/>
            <a:ext cx="720413" cy="7204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993" y="1376980"/>
            <a:ext cx="665148" cy="6651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90" y="1467771"/>
            <a:ext cx="720413" cy="7204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93" y="1529380"/>
            <a:ext cx="665148" cy="6651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90" y="1620171"/>
            <a:ext cx="720413" cy="7204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793" y="1681780"/>
            <a:ext cx="665148" cy="66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6" y="1988840"/>
            <a:ext cx="5234600" cy="388843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1007517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Прививочная работа: гепатит, корь, краснуха, дифтери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22397" y="2224896"/>
            <a:ext cx="44535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гепатита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кори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кори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краснухи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краснухи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дифтерии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дифтерии</a:t>
            </a:r>
          </a:p>
        </p:txBody>
      </p:sp>
      <p:sp>
        <p:nvSpPr>
          <p:cNvPr id="9" name="Овал 8"/>
          <p:cNvSpPr/>
          <p:nvPr/>
        </p:nvSpPr>
        <p:spPr>
          <a:xfrm>
            <a:off x="6960096" y="1795811"/>
            <a:ext cx="4297485" cy="4297485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929926" y="4005064"/>
            <a:ext cx="814146" cy="0"/>
          </a:xfrm>
          <a:prstGeom prst="straightConnector1">
            <a:avLst/>
          </a:prstGeom>
          <a:ln w="28575" cap="rnd" cmpd="sng">
            <a:solidFill>
              <a:srgbClr val="49BED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900863" y="1988840"/>
            <a:ext cx="29062" cy="3888432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7608168" y="5015498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100%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06054" y="4305097"/>
            <a:ext cx="3672407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планы по вакцинации </a:t>
            </a:r>
            <a:b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2018 год выполнены на</a:t>
            </a:r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18" y="2348880"/>
            <a:ext cx="1988722" cy="198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заболеваемости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695325" y="1124744"/>
            <a:ext cx="10801350" cy="5184576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495599" y="1739596"/>
            <a:ext cx="1599621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295800" y="1739596"/>
            <a:ext cx="1584176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096000" y="1739596"/>
            <a:ext cx="1584176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896200" y="1739596"/>
            <a:ext cx="1584176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9696400" y="1739596"/>
            <a:ext cx="1584176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2495600" y="2251917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системы кровообращения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42958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дыхания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60960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пищеварения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78962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костно-мышечной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96964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мочеполовой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 rot="16200000">
            <a:off x="2234197" y="3088115"/>
            <a:ext cx="1440160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16 058</a:t>
            </a: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 rot="16200000">
            <a:off x="5855220" y="4117466"/>
            <a:ext cx="1440160" cy="30713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4 134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 rot="16200000">
            <a:off x="4055021" y="3292738"/>
            <a:ext cx="1440160" cy="30651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9 150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 rot="16200000">
            <a:off x="7616229" y="3813148"/>
            <a:ext cx="1440160" cy="30415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4 701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3" name="Заголовок 1"/>
          <p:cNvSpPr txBox="1">
            <a:spLocks/>
          </p:cNvSpPr>
          <p:nvPr/>
        </p:nvSpPr>
        <p:spPr>
          <a:xfrm rot="16200000">
            <a:off x="9427821" y="4328023"/>
            <a:ext cx="1440160" cy="30415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5 587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4" name="Заголовок 1"/>
          <p:cNvSpPr txBox="1">
            <a:spLocks/>
          </p:cNvSpPr>
          <p:nvPr/>
        </p:nvSpPr>
        <p:spPr>
          <a:xfrm rot="16200000">
            <a:off x="2968247" y="2909688"/>
            <a:ext cx="1440160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16 563 </a:t>
            </a:r>
          </a:p>
        </p:txBody>
      </p:sp>
      <p:sp>
        <p:nvSpPr>
          <p:cNvPr id="76" name="Заголовок 1"/>
          <p:cNvSpPr txBox="1">
            <a:spLocks/>
          </p:cNvSpPr>
          <p:nvPr/>
        </p:nvSpPr>
        <p:spPr>
          <a:xfrm rot="16200000">
            <a:off x="4742435" y="3563224"/>
            <a:ext cx="1440160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9 765</a:t>
            </a:r>
          </a:p>
        </p:txBody>
      </p:sp>
      <p:sp>
        <p:nvSpPr>
          <p:cNvPr id="77" name="Заголовок 1"/>
          <p:cNvSpPr txBox="1">
            <a:spLocks/>
          </p:cNvSpPr>
          <p:nvPr/>
        </p:nvSpPr>
        <p:spPr>
          <a:xfrm rot="16200000">
            <a:off x="6543254" y="4250950"/>
            <a:ext cx="1440160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3 827 </a:t>
            </a:r>
          </a:p>
        </p:txBody>
      </p:sp>
      <p:sp>
        <p:nvSpPr>
          <p:cNvPr id="78" name="Заголовок 1"/>
          <p:cNvSpPr txBox="1">
            <a:spLocks/>
          </p:cNvSpPr>
          <p:nvPr/>
        </p:nvSpPr>
        <p:spPr>
          <a:xfrm rot="16200000">
            <a:off x="8301160" y="4192792"/>
            <a:ext cx="1440160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4 132 </a:t>
            </a:r>
          </a:p>
        </p:txBody>
      </p:sp>
      <p:sp>
        <p:nvSpPr>
          <p:cNvPr id="79" name="Заголовок 1"/>
          <p:cNvSpPr txBox="1">
            <a:spLocks/>
          </p:cNvSpPr>
          <p:nvPr/>
        </p:nvSpPr>
        <p:spPr>
          <a:xfrm rot="16200000">
            <a:off x="10123145" y="4425493"/>
            <a:ext cx="1440160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6 851 </a:t>
            </a:r>
          </a:p>
        </p:txBody>
      </p:sp>
      <p:sp>
        <p:nvSpPr>
          <p:cNvPr id="80" name="Овал 79"/>
          <p:cNvSpPr/>
          <p:nvPr/>
        </p:nvSpPr>
        <p:spPr>
          <a:xfrm>
            <a:off x="26181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80" y="1443738"/>
            <a:ext cx="582686" cy="582686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>
            <a:off x="44183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62185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80187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98189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460046"/>
            <a:ext cx="491474" cy="491474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66" y="1443317"/>
            <a:ext cx="562430" cy="562430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485694"/>
            <a:ext cx="537834" cy="537834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1466646"/>
            <a:ext cx="568491" cy="5684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5" y="4221040"/>
            <a:ext cx="1339279" cy="13392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87878" y="3907564"/>
            <a:ext cx="303476" cy="17757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531702" y="3760020"/>
            <a:ext cx="303476" cy="19232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596128" y="4098093"/>
            <a:ext cx="303476" cy="15851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303912" y="4365105"/>
            <a:ext cx="303476" cy="13181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396328" y="4939713"/>
            <a:ext cx="303476" cy="743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7104112" y="5064959"/>
            <a:ext cx="303476" cy="6183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8170220" y="4653136"/>
            <a:ext cx="303476" cy="1030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8878004" y="5013176"/>
            <a:ext cx="303476" cy="6700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9963002" y="5157192"/>
            <a:ext cx="303476" cy="526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10670786" y="5236220"/>
            <a:ext cx="303476" cy="4470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95598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2017 год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190923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</a:t>
            </a:r>
            <a:r>
              <a:rPr lang="en-US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18295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2017 год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13620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</a:t>
            </a:r>
            <a:r>
              <a:rPr lang="en-US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01694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2017 год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97019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</a:t>
            </a:r>
            <a:r>
              <a:rPr lang="en-US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96200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2017 год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91525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</a:t>
            </a:r>
            <a:r>
              <a:rPr lang="en-US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715853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2017 год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0411178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</a:t>
            </a:r>
            <a:r>
              <a:rPr lang="en-US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4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869</Words>
  <Application>Microsoft Office PowerPoint</Application>
  <PresentationFormat>Широкоэкранный</PresentationFormat>
  <Paragraphs>252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Roboto</vt:lpstr>
      <vt:lpstr>Times New Roman</vt:lpstr>
      <vt:lpstr>Тема Office</vt:lpstr>
      <vt:lpstr>Годовой отчет</vt:lpstr>
      <vt:lpstr>Основные показатели</vt:lpstr>
      <vt:lpstr>Презентация PowerPoint</vt:lpstr>
      <vt:lpstr>Посещения поликлиники в 2018 году </vt:lpstr>
      <vt:lpstr>Диспансеризация  </vt:lpstr>
      <vt:lpstr>Диспансеризация и профилактические осмотры</vt:lpstr>
      <vt:lpstr>Основные показатели. Инвалиды  и участники ВОВ</vt:lpstr>
      <vt:lpstr>Прививочная работа: гепатит, корь, краснуха, дифтерия</vt:lpstr>
      <vt:lpstr>Показатели заболеваемости</vt:lpstr>
      <vt:lpstr>Обучение врачей общей практики</vt:lpstr>
      <vt:lpstr>Повышение комфорта пребывания в поликлинике</vt:lpstr>
      <vt:lpstr>Работа по рассмотрению жалоб и обращений граждан</vt:lpstr>
      <vt:lpstr>Оборудование поликлиники</vt:lpstr>
      <vt:lpstr>Медицинские организации оказывают помощь по различным профилям</vt:lpstr>
      <vt:lpstr>Кадры 2018 года</vt:lpstr>
      <vt:lpstr>Мероприятия в поликлиниках, реализованные в 2018 году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1</cp:lastModifiedBy>
  <cp:revision>199</cp:revision>
  <cp:lastPrinted>2019-03-07T07:21:34Z</cp:lastPrinted>
  <dcterms:created xsi:type="dcterms:W3CDTF">2019-02-11T07:19:05Z</dcterms:created>
  <dcterms:modified xsi:type="dcterms:W3CDTF">2019-03-11T07:21:19Z</dcterms:modified>
</cp:coreProperties>
</file>